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theme/themeOverride2.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heme/themeOverride3.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heme/themeOverride4.xml" ContentType="application/vnd.openxmlformats-officedocument.themeOverr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heme/themeOverride5.xml" ContentType="application/vnd.openxmlformats-officedocument.themeOverride+xml"/>
  <Override PartName="/ppt/notesSlides/notesSlide29.xml" ContentType="application/vnd.openxmlformats-officedocument.presentationml.notesSlide+xml"/>
  <Override PartName="/ppt/theme/themeOverride6.xml" ContentType="application/vnd.openxmlformats-officedocument.themeOverr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60" r:id="rId1"/>
  </p:sldMasterIdLst>
  <p:notesMasterIdLst>
    <p:notesMasterId r:id="rId42"/>
  </p:notesMasterIdLst>
  <p:handoutMasterIdLst>
    <p:handoutMasterId r:id="rId43"/>
  </p:handoutMasterIdLst>
  <p:sldIdLst>
    <p:sldId id="256" r:id="rId2"/>
    <p:sldId id="259" r:id="rId3"/>
    <p:sldId id="294" r:id="rId4"/>
    <p:sldId id="257" r:id="rId5"/>
    <p:sldId id="260" r:id="rId6"/>
    <p:sldId id="288" r:id="rId7"/>
    <p:sldId id="295" r:id="rId8"/>
    <p:sldId id="292" r:id="rId9"/>
    <p:sldId id="293" r:id="rId10"/>
    <p:sldId id="258" r:id="rId11"/>
    <p:sldId id="261" r:id="rId12"/>
    <p:sldId id="290" r:id="rId13"/>
    <p:sldId id="296" r:id="rId14"/>
    <p:sldId id="287" r:id="rId15"/>
    <p:sldId id="262" r:id="rId16"/>
    <p:sldId id="289" r:id="rId17"/>
    <p:sldId id="273" r:id="rId18"/>
    <p:sldId id="275" r:id="rId19"/>
    <p:sldId id="276" r:id="rId20"/>
    <p:sldId id="277" r:id="rId21"/>
    <p:sldId id="263" r:id="rId22"/>
    <p:sldId id="278" r:id="rId23"/>
    <p:sldId id="279" r:id="rId24"/>
    <p:sldId id="280" r:id="rId25"/>
    <p:sldId id="264" r:id="rId26"/>
    <p:sldId id="281" r:id="rId27"/>
    <p:sldId id="283" r:id="rId28"/>
    <p:sldId id="282" r:id="rId29"/>
    <p:sldId id="285" r:id="rId30"/>
    <p:sldId id="265" r:id="rId31"/>
    <p:sldId id="284" r:id="rId32"/>
    <p:sldId id="266" r:id="rId33"/>
    <p:sldId id="267" r:id="rId34"/>
    <p:sldId id="291" r:id="rId35"/>
    <p:sldId id="286" r:id="rId36"/>
    <p:sldId id="268" r:id="rId37"/>
    <p:sldId id="269" r:id="rId38"/>
    <p:sldId id="270" r:id="rId39"/>
    <p:sldId id="271" r:id="rId40"/>
    <p:sldId id="272" r:id="rId41"/>
  </p:sldIdLst>
  <p:sldSz cx="9144000" cy="6858000" type="screen4x3"/>
  <p:notesSz cx="9236075" cy="7010400"/>
  <p:embeddedFontLst>
    <p:embeddedFont>
      <p:font typeface="Calibri" panose="020F0502020204030204" pitchFamily="34" charset="0"/>
      <p:regular r:id="rId44"/>
      <p:bold r:id="rId45"/>
      <p:italic r:id="rId46"/>
      <p:boldItalic r:id="rId47"/>
    </p:embeddedFont>
    <p:embeddedFont>
      <p:font typeface="Exo Black" panose="00000A00000000000000" pitchFamily="2" charset="0"/>
      <p:bold r:id="rId48"/>
      <p:boldItalic r:id="rId49"/>
    </p:embeddedFont>
    <p:embeddedFont>
      <p:font typeface="Exo ExtraBold" panose="00000900000000000000" pitchFamily="2" charset="0"/>
      <p:bold r:id="rId50"/>
      <p:boldItalic r:id="rId51"/>
    </p:embeddedFont>
    <p:embeddedFont>
      <p:font typeface="Exo SemiBold" panose="00000700000000000000" pitchFamily="2" charset="0"/>
      <p:bold r:id="rId52"/>
      <p:boldItalic r:id="rId53"/>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2001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679" autoAdjust="0"/>
    <p:restoredTop sz="78255" autoAdjust="0"/>
  </p:normalViewPr>
  <p:slideViewPr>
    <p:cSldViewPr>
      <p:cViewPr varScale="1">
        <p:scale>
          <a:sx n="127" d="100"/>
          <a:sy n="127" d="100"/>
        </p:scale>
        <p:origin x="2706" y="12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openxmlformats.org/officeDocument/2006/relationships/font" Target="fonts/font4.fntdata"/><Relationship Id="rId50" Type="http://schemas.openxmlformats.org/officeDocument/2006/relationships/font" Target="fonts/font7.fntdata"/><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font" Target="fonts/font2.fntdata"/><Relationship Id="rId53" Type="http://schemas.openxmlformats.org/officeDocument/2006/relationships/font" Target="fonts/font10.fntdata"/><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handoutMaster" Target="handoutMasters/handoutMaster1.xml"/><Relationship Id="rId48" Type="http://schemas.openxmlformats.org/officeDocument/2006/relationships/font" Target="fonts/font5.fntdata"/><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font" Target="fonts/font8.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6.fntdata"/><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1.fntdata"/><Relationship Id="rId52" Type="http://schemas.openxmlformats.org/officeDocument/2006/relationships/font" Target="fonts/font9.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sz="quarter" idx="1"/>
          </p:nvPr>
        </p:nvSpPr>
        <p:spPr>
          <a:xfrm>
            <a:off x="5231639" y="0"/>
            <a:ext cx="4002299" cy="350520"/>
          </a:xfrm>
          <a:prstGeom prst="rect">
            <a:avLst/>
          </a:prstGeom>
        </p:spPr>
        <p:txBody>
          <a:bodyPr vert="horz" lIns="92830" tIns="46415" rIns="92830" bIns="46415" rtlCol="0"/>
          <a:lstStyle>
            <a:lvl1pPr algn="r">
              <a:defRPr sz="1200"/>
            </a:lvl1pPr>
          </a:lstStyle>
          <a:p>
            <a:fld id="{86924B1B-BFA3-4585-8151-C03285DC0E7A}" type="datetimeFigureOut">
              <a:rPr lang="en-US" smtClean="0"/>
              <a:t>2022-09-02</a:t>
            </a:fld>
            <a:endParaRPr lang="en-US"/>
          </a:p>
        </p:txBody>
      </p:sp>
      <p:sp>
        <p:nvSpPr>
          <p:cNvPr id="4" name="Footer Placeholder 3"/>
          <p:cNvSpPr>
            <a:spLocks noGrp="1"/>
          </p:cNvSpPr>
          <p:nvPr>
            <p:ph type="ftr" sz="quarter" idx="2"/>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5" name="Slide Number Placeholder 4"/>
          <p:cNvSpPr>
            <a:spLocks noGrp="1"/>
          </p:cNvSpPr>
          <p:nvPr>
            <p:ph type="sldNum" sz="quarter" idx="3"/>
          </p:nvPr>
        </p:nvSpPr>
        <p:spPr>
          <a:xfrm>
            <a:off x="5231639" y="6658664"/>
            <a:ext cx="4002299" cy="350520"/>
          </a:xfrm>
          <a:prstGeom prst="rect">
            <a:avLst/>
          </a:prstGeom>
        </p:spPr>
        <p:txBody>
          <a:bodyPr vert="horz" lIns="92830" tIns="46415" rIns="92830" bIns="46415" rtlCol="0" anchor="b"/>
          <a:lstStyle>
            <a:lvl1pPr algn="r">
              <a:defRPr sz="1200"/>
            </a:lvl1pPr>
          </a:lstStyle>
          <a:p>
            <a:fld id="{F36C3BFB-0857-402F-A240-C691CE19F93E}" type="slidenum">
              <a:rPr lang="en-US" smtClean="0"/>
              <a:t>‹#›</a:t>
            </a:fld>
            <a:endParaRPr lang="en-US"/>
          </a:p>
        </p:txBody>
      </p:sp>
    </p:spTree>
    <p:extLst>
      <p:ext uri="{BB962C8B-B14F-4D97-AF65-F5344CB8AC3E}">
        <p14:creationId xmlns:p14="http://schemas.microsoft.com/office/powerpoint/2010/main" val="30492188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02299" cy="350520"/>
          </a:xfrm>
          <a:prstGeom prst="rect">
            <a:avLst/>
          </a:prstGeom>
        </p:spPr>
        <p:txBody>
          <a:bodyPr vert="horz" lIns="92830" tIns="46415" rIns="92830" bIns="46415" rtlCol="0"/>
          <a:lstStyle>
            <a:lvl1pPr algn="l">
              <a:defRPr sz="1200"/>
            </a:lvl1pPr>
          </a:lstStyle>
          <a:p>
            <a:endParaRPr lang="en-US"/>
          </a:p>
        </p:txBody>
      </p:sp>
      <p:sp>
        <p:nvSpPr>
          <p:cNvPr id="3" name="Date Placeholder 2"/>
          <p:cNvSpPr>
            <a:spLocks noGrp="1"/>
          </p:cNvSpPr>
          <p:nvPr>
            <p:ph type="dt" idx="1"/>
          </p:nvPr>
        </p:nvSpPr>
        <p:spPr>
          <a:xfrm>
            <a:off x="5231639" y="0"/>
            <a:ext cx="4002299" cy="350520"/>
          </a:xfrm>
          <a:prstGeom prst="rect">
            <a:avLst/>
          </a:prstGeom>
        </p:spPr>
        <p:txBody>
          <a:bodyPr vert="horz" lIns="92830" tIns="46415" rIns="92830" bIns="46415" rtlCol="0"/>
          <a:lstStyle>
            <a:lvl1pPr algn="r">
              <a:defRPr sz="1200"/>
            </a:lvl1pPr>
          </a:lstStyle>
          <a:p>
            <a:fld id="{588A7C32-C9A3-4A35-8BDC-187B896D5017}" type="datetimeFigureOut">
              <a:rPr lang="en-US" smtClean="0"/>
              <a:t>2022-09-02</a:t>
            </a:fld>
            <a:endParaRPr lang="en-US"/>
          </a:p>
        </p:txBody>
      </p:sp>
      <p:sp>
        <p:nvSpPr>
          <p:cNvPr id="4" name="Slide Image Placeholder 3"/>
          <p:cNvSpPr>
            <a:spLocks noGrp="1" noRot="1" noChangeAspect="1"/>
          </p:cNvSpPr>
          <p:nvPr>
            <p:ph type="sldImg" idx="2"/>
          </p:nvPr>
        </p:nvSpPr>
        <p:spPr>
          <a:xfrm>
            <a:off x="2865438" y="525463"/>
            <a:ext cx="3505200" cy="2628900"/>
          </a:xfrm>
          <a:prstGeom prst="rect">
            <a:avLst/>
          </a:prstGeom>
          <a:noFill/>
          <a:ln w="12700">
            <a:solidFill>
              <a:prstClr val="black"/>
            </a:solidFill>
          </a:ln>
        </p:spPr>
        <p:txBody>
          <a:bodyPr vert="horz" lIns="92830" tIns="46415" rIns="92830" bIns="46415" rtlCol="0" anchor="ctr"/>
          <a:lstStyle/>
          <a:p>
            <a:endParaRPr lang="en-US"/>
          </a:p>
        </p:txBody>
      </p:sp>
      <p:sp>
        <p:nvSpPr>
          <p:cNvPr id="5" name="Notes Placeholder 4"/>
          <p:cNvSpPr>
            <a:spLocks noGrp="1"/>
          </p:cNvSpPr>
          <p:nvPr>
            <p:ph type="body" sz="quarter" idx="3"/>
          </p:nvPr>
        </p:nvSpPr>
        <p:spPr>
          <a:xfrm>
            <a:off x="923608" y="3329940"/>
            <a:ext cx="7388860" cy="3154680"/>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58664"/>
            <a:ext cx="4002299" cy="350520"/>
          </a:xfrm>
          <a:prstGeom prst="rect">
            <a:avLst/>
          </a:prstGeom>
        </p:spPr>
        <p:txBody>
          <a:bodyPr vert="horz" lIns="92830" tIns="46415" rIns="92830" bIns="46415" rtlCol="0" anchor="b"/>
          <a:lstStyle>
            <a:lvl1pPr algn="l">
              <a:defRPr sz="1200"/>
            </a:lvl1pPr>
          </a:lstStyle>
          <a:p>
            <a:endParaRPr lang="en-US"/>
          </a:p>
        </p:txBody>
      </p:sp>
      <p:sp>
        <p:nvSpPr>
          <p:cNvPr id="7" name="Slide Number Placeholder 6"/>
          <p:cNvSpPr>
            <a:spLocks noGrp="1"/>
          </p:cNvSpPr>
          <p:nvPr>
            <p:ph type="sldNum" sz="quarter" idx="5"/>
          </p:nvPr>
        </p:nvSpPr>
        <p:spPr>
          <a:xfrm>
            <a:off x="5231639" y="6658664"/>
            <a:ext cx="4002299" cy="350520"/>
          </a:xfrm>
          <a:prstGeom prst="rect">
            <a:avLst/>
          </a:prstGeom>
        </p:spPr>
        <p:txBody>
          <a:bodyPr vert="horz" lIns="92830" tIns="46415" rIns="92830" bIns="46415" rtlCol="0" anchor="b"/>
          <a:lstStyle>
            <a:lvl1pPr algn="r">
              <a:defRPr sz="1200"/>
            </a:lvl1pPr>
          </a:lstStyle>
          <a:p>
            <a:fld id="{51B4D985-688F-45B8-A89F-B43543DE9539}" type="slidenum">
              <a:rPr lang="en-US" smtClean="0"/>
              <a:t>‹#›</a:t>
            </a:fld>
            <a:endParaRPr lang="en-US"/>
          </a:p>
        </p:txBody>
      </p:sp>
    </p:spTree>
    <p:extLst>
      <p:ext uri="{BB962C8B-B14F-4D97-AF65-F5344CB8AC3E}">
        <p14:creationId xmlns:p14="http://schemas.microsoft.com/office/powerpoint/2010/main" val="22043858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Talk about versions of Raspberry</a:t>
            </a:r>
            <a:r>
              <a:rPr lang="en-US" baseline="0" dirty="0"/>
              <a:t> Pi.</a:t>
            </a:r>
          </a:p>
          <a:p>
            <a:r>
              <a:rPr lang="en-US" baseline="0" dirty="0"/>
              <a:t>I’m using the Raspberry Pi 3 B+</a:t>
            </a:r>
          </a:p>
          <a:p>
            <a:r>
              <a:rPr lang="en-US" baseline="0" dirty="0"/>
              <a:t>Versions 3 and up have </a:t>
            </a:r>
            <a:r>
              <a:rPr lang="en-US" baseline="0" dirty="0" err="1"/>
              <a:t>WiFi</a:t>
            </a:r>
            <a:r>
              <a:rPr lang="en-US" baseline="0" dirty="0"/>
              <a:t> and Bluetooth (which means you can use Bluetooth controllers, even </a:t>
            </a:r>
            <a:r>
              <a:rPr lang="en-US" baseline="0" dirty="0" err="1"/>
              <a:t>Wiimotes</a:t>
            </a:r>
            <a:r>
              <a:rPr lang="en-US" baseline="0" dirty="0"/>
              <a:t>)</a:t>
            </a:r>
          </a:p>
          <a:p>
            <a:endParaRPr lang="en-US" baseline="0" dirty="0"/>
          </a:p>
          <a:p>
            <a:r>
              <a:rPr lang="en-US" baseline="0" dirty="0"/>
              <a:t>You can technically install RetroPie on a 4GB card but if you want to have many games you’ll want to use </a:t>
            </a:r>
            <a:r>
              <a:rPr lang="en-US" i="1" baseline="0" dirty="0"/>
              <a:t>at least</a:t>
            </a:r>
            <a:r>
              <a:rPr lang="en-US" baseline="0" dirty="0"/>
              <a:t> a 32GB card.</a:t>
            </a:r>
          </a:p>
          <a:p>
            <a:endParaRPr lang="en-US" dirty="0"/>
          </a:p>
          <a:p>
            <a:r>
              <a:rPr lang="en-US" dirty="0"/>
              <a:t>The USB keyboard could</a:t>
            </a:r>
            <a:r>
              <a:rPr lang="en-US" baseline="0" dirty="0"/>
              <a:t> come in handy for things like configuring your </a:t>
            </a:r>
            <a:r>
              <a:rPr lang="en-US" baseline="0" dirty="0" err="1"/>
              <a:t>WiFi</a:t>
            </a:r>
            <a:r>
              <a:rPr lang="en-US" baseline="0" dirty="0"/>
              <a:t> during setup, but you won’t need it once everything is configured.</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4</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t>Pay attention because there are multiple versions of the image file, depending on which Raspberry Pi you have. Be sure to get the appropriate version for the Raspberry Pi you’re using. </a:t>
            </a:r>
          </a:p>
        </p:txBody>
      </p:sp>
      <p:sp>
        <p:nvSpPr>
          <p:cNvPr id="4" name="Slide Number Placeholder 3"/>
          <p:cNvSpPr>
            <a:spLocks noGrp="1"/>
          </p:cNvSpPr>
          <p:nvPr>
            <p:ph type="sldNum" sz="quarter" idx="10"/>
          </p:nvPr>
        </p:nvSpPr>
        <p:spPr/>
        <p:txBody>
          <a:bodyPr/>
          <a:lstStyle/>
          <a:p>
            <a:fld id="{51B4D985-688F-45B8-A89F-B43543DE9539}" type="slidenum">
              <a:rPr lang="en-US" smtClean="0"/>
              <a:t>13</a:t>
            </a:fld>
            <a:endParaRPr lang="en-US"/>
          </a:p>
        </p:txBody>
      </p:sp>
    </p:spTree>
    <p:extLst>
      <p:ext uri="{BB962C8B-B14F-4D97-AF65-F5344CB8AC3E}">
        <p14:creationId xmlns:p14="http://schemas.microsoft.com/office/powerpoint/2010/main" val="9644379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We’re using RetroPie because it is plug-and-play, and it supports 50+ systems out of the box.</a:t>
            </a:r>
          </a:p>
        </p:txBody>
      </p:sp>
      <p:sp>
        <p:nvSpPr>
          <p:cNvPr id="4" name="Slide Number Placeholder 3"/>
          <p:cNvSpPr>
            <a:spLocks noGrp="1"/>
          </p:cNvSpPr>
          <p:nvPr>
            <p:ph type="sldNum" sz="quarter" idx="10"/>
          </p:nvPr>
        </p:nvSpPr>
        <p:spPr/>
        <p:txBody>
          <a:bodyPr/>
          <a:lstStyle/>
          <a:p>
            <a:fld id="{51B4D985-688F-45B8-A89F-B43543DE9539}" type="slidenum">
              <a:rPr lang="en-US" smtClean="0"/>
              <a:t>14</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https://etcher.io/</a:t>
            </a:r>
            <a:r>
              <a:rPr lang="en-US" i="0" baseline="0" dirty="0">
                <a:solidFill>
                  <a:srgbClr val="D20014"/>
                </a:solidFill>
                <a:latin typeface="Exo SemiBold" panose="00000700000000000000" pitchFamily="2" charset="0"/>
              </a:rPr>
              <a:t> is the best tool, works on Windows, Mac, Linux</a:t>
            </a:r>
            <a:endParaRPr lang="en-US" i="0" dirty="0">
              <a:solidFill>
                <a:srgbClr val="D20014"/>
              </a:solidFill>
              <a:latin typeface="Exo SemiBold" panose="00000700000000000000" pitchFamily="2" charset="0"/>
            </a:endParaRPr>
          </a:p>
          <a:p>
            <a:pPr defTabSz="928299">
              <a:defRPr/>
            </a:pPr>
            <a:r>
              <a:rPr lang="en-US" i="0" dirty="0">
                <a:solidFill>
                  <a:srgbClr val="D20014"/>
                </a:solidFill>
                <a:latin typeface="Exo SemiBold" panose="00000700000000000000" pitchFamily="2" charset="0"/>
              </a:rPr>
              <a:t>This may take more or less time depending on how big your SD card is…</a:t>
            </a:r>
          </a:p>
          <a:p>
            <a:pPr defTabSz="928299">
              <a:defRPr/>
            </a:pPr>
            <a:r>
              <a:rPr lang="en-US" i="0" dirty="0">
                <a:solidFill>
                  <a:srgbClr val="D20014"/>
                </a:solidFill>
                <a:latin typeface="Exo SemiBold" panose="00000700000000000000" pitchFamily="2" charset="0"/>
              </a:rPr>
              <a:t>The ETA is unreliable,</a:t>
            </a:r>
            <a:r>
              <a:rPr lang="en-US" i="0" baseline="0" dirty="0">
                <a:solidFill>
                  <a:srgbClr val="D20014"/>
                </a:solidFill>
                <a:latin typeface="Exo SemiBold" panose="00000700000000000000" pitchFamily="2" charset="0"/>
              </a:rPr>
              <a:t> ignore it.</a:t>
            </a:r>
          </a:p>
          <a:p>
            <a:pPr defTabSz="928299">
              <a:defRPr/>
            </a:pPr>
            <a:r>
              <a:rPr lang="en-US" i="0" baseline="0" dirty="0">
                <a:solidFill>
                  <a:srgbClr val="D20014"/>
                </a:solidFill>
                <a:latin typeface="Exo SemiBold" panose="00000700000000000000" pitchFamily="2" charset="0"/>
              </a:rPr>
              <a:t>128GB card ~10 minutes flash, ~10 minutes verify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https://etcher.io/</a:t>
            </a:r>
            <a:r>
              <a:rPr lang="en-US" i="0" baseline="0" dirty="0">
                <a:solidFill>
                  <a:srgbClr val="D20014"/>
                </a:solidFill>
                <a:latin typeface="Exo SemiBold" panose="00000700000000000000" pitchFamily="2" charset="0"/>
              </a:rPr>
              <a:t> is the best tool, works on Windows, Mac, Linux</a:t>
            </a:r>
            <a:endParaRPr lang="en-US" i="0" dirty="0">
              <a:solidFill>
                <a:srgbClr val="D20014"/>
              </a:solidFill>
              <a:latin typeface="Exo SemiBold" panose="00000700000000000000" pitchFamily="2" charset="0"/>
            </a:endParaRPr>
          </a:p>
          <a:p>
            <a:pPr defTabSz="928299">
              <a:defRPr/>
            </a:pPr>
            <a:r>
              <a:rPr lang="en-US" i="0" dirty="0">
                <a:solidFill>
                  <a:srgbClr val="D20014"/>
                </a:solidFill>
                <a:latin typeface="Exo SemiBold" panose="00000700000000000000" pitchFamily="2" charset="0"/>
              </a:rPr>
              <a:t>This may take more or less time depending on how big your SD card is…</a:t>
            </a:r>
          </a:p>
          <a:p>
            <a:pPr defTabSz="928299">
              <a:defRPr/>
            </a:pPr>
            <a:r>
              <a:rPr lang="en-US" i="0" dirty="0">
                <a:solidFill>
                  <a:srgbClr val="D20014"/>
                </a:solidFill>
                <a:latin typeface="Exo SemiBold" panose="00000700000000000000" pitchFamily="2" charset="0"/>
              </a:rPr>
              <a:t>The ETA is unreliable,</a:t>
            </a:r>
            <a:r>
              <a:rPr lang="en-US" i="0" baseline="0" dirty="0">
                <a:solidFill>
                  <a:srgbClr val="D20014"/>
                </a:solidFill>
                <a:latin typeface="Exo SemiBold" panose="00000700000000000000" pitchFamily="2" charset="0"/>
              </a:rPr>
              <a:t> ignore it.</a:t>
            </a:r>
          </a:p>
          <a:p>
            <a:pPr defTabSz="928299">
              <a:defRPr/>
            </a:pPr>
            <a:r>
              <a:rPr lang="en-US" i="0" baseline="0" dirty="0">
                <a:solidFill>
                  <a:srgbClr val="D20014"/>
                </a:solidFill>
                <a:latin typeface="Exo SemiBold" panose="00000700000000000000" pitchFamily="2" charset="0"/>
              </a:rPr>
              <a:t>128GB card ~10 minutes flash, ~10 minutes verify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16</a:t>
            </a:fld>
            <a:endParaRPr lang="en-US"/>
          </a:p>
        </p:txBody>
      </p:sp>
    </p:spTree>
    <p:extLst>
      <p:ext uri="{BB962C8B-B14F-4D97-AF65-F5344CB8AC3E}">
        <p14:creationId xmlns:p14="http://schemas.microsoft.com/office/powerpoint/2010/main" val="33419027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18</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19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20</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take 1-2 minute for the first input screen to come up.</a:t>
            </a:r>
          </a:p>
          <a:p>
            <a:r>
              <a:rPr lang="en-US" dirty="0"/>
              <a:t>Controller </a:t>
            </a:r>
            <a:r>
              <a:rPr lang="en-US" dirty="0" err="1"/>
              <a:t>config</a:t>
            </a:r>
            <a:r>
              <a:rPr lang="en-US" dirty="0"/>
              <a:t>: press the buttons on your controller at the prompts.</a:t>
            </a:r>
          </a:p>
          <a:p>
            <a:r>
              <a:rPr lang="en-US" dirty="0"/>
              <a:t>If you’re using a controller without analog or some of the buttons,</a:t>
            </a:r>
            <a:r>
              <a:rPr lang="en-US" baseline="0" dirty="0"/>
              <a:t> just hold a button you’ve already assigned to skip to the next one.</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21</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screenshot via </a:t>
            </a: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22</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https://www.raspberrypi.org/products/</a:t>
            </a:r>
          </a:p>
        </p:txBody>
      </p:sp>
      <p:sp>
        <p:nvSpPr>
          <p:cNvPr id="4" name="Slide Number Placeholder 3"/>
          <p:cNvSpPr>
            <a:spLocks noGrp="1"/>
          </p:cNvSpPr>
          <p:nvPr>
            <p:ph type="sldNum" sz="quarter" idx="10"/>
          </p:nvPr>
        </p:nvSpPr>
        <p:spPr/>
        <p:txBody>
          <a:bodyPr/>
          <a:lstStyle/>
          <a:p>
            <a:fld id="{51B4D985-688F-45B8-A89F-B43543DE9539}" type="slidenum">
              <a:rPr lang="en-US" smtClean="0"/>
              <a:t>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Press the buttons on your controller at the prompts.</a:t>
            </a:r>
          </a:p>
          <a:p>
            <a:r>
              <a:rPr lang="en-US" dirty="0"/>
              <a:t>If you’re using a controller without analog or some of the buttons,</a:t>
            </a:r>
            <a:r>
              <a:rPr lang="en-US" baseline="0" dirty="0"/>
              <a:t> just hold a button you’ve already assigned to skip to the next one.</a:t>
            </a:r>
            <a:endParaRPr lang="en-US" dirty="0"/>
          </a:p>
          <a:p>
            <a:pPr defTabSz="928299">
              <a:defRPr/>
            </a:pPr>
            <a:endParaRPr lang="en-US" dirty="0"/>
          </a:p>
          <a:p>
            <a:pPr defTabSz="928299">
              <a:defRPr/>
            </a:pPr>
            <a:endParaRPr lang="en-US" dirty="0"/>
          </a:p>
          <a:p>
            <a:pPr defTabSz="928299">
              <a:defRPr/>
            </a:pPr>
            <a:r>
              <a:rPr lang="en-US" dirty="0"/>
              <a:t>screenshot via </a:t>
            </a: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23</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Hotkey is the one function you can double-up a button on your controller. Typically</a:t>
            </a:r>
            <a:r>
              <a:rPr lang="en-US" baseline="0" dirty="0"/>
              <a:t> you’ll use the “SELECT” button.</a:t>
            </a:r>
          </a:p>
          <a:p>
            <a:r>
              <a:rPr lang="en-US" baseline="0" dirty="0"/>
              <a:t>They let you quickly save/load states, exit, reset, etc.</a:t>
            </a:r>
          </a:p>
          <a:p>
            <a:pPr defTabSz="928299">
              <a:defRPr/>
            </a:pPr>
            <a:r>
              <a:rPr lang="en-US" dirty="0"/>
              <a:t>more info: </a:t>
            </a: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24</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Raspberry</a:t>
            </a:r>
            <a:r>
              <a:rPr lang="en-US" baseline="0" dirty="0"/>
              <a:t> Pi 3 (or newer) you can use </a:t>
            </a:r>
            <a:r>
              <a:rPr lang="en-US" baseline="0" dirty="0" err="1"/>
              <a:t>WiFi</a:t>
            </a:r>
            <a:endParaRPr lang="en-US" baseline="0" dirty="0"/>
          </a:p>
          <a:p>
            <a:r>
              <a:rPr lang="en-US" baseline="0" dirty="0"/>
              <a:t>You’ll have to set the </a:t>
            </a:r>
            <a:r>
              <a:rPr lang="en-US" baseline="0" dirty="0" err="1"/>
              <a:t>WiFi</a:t>
            </a:r>
            <a:r>
              <a:rPr lang="en-US" baseline="0" dirty="0"/>
              <a:t> country first, then you can connect to your </a:t>
            </a:r>
            <a:r>
              <a:rPr lang="en-US" baseline="0" dirty="0" err="1"/>
              <a:t>WiFi</a:t>
            </a:r>
            <a:r>
              <a:rPr lang="en-US" baseline="0" dirty="0"/>
              <a:t> network</a:t>
            </a:r>
          </a:p>
          <a:p>
            <a:r>
              <a:rPr lang="en-US" baseline="0" dirty="0"/>
              <a:t>For older Raspberry Pi you’ll need to use wired or a USB </a:t>
            </a:r>
            <a:r>
              <a:rPr lang="en-US" baseline="0" dirty="0" err="1"/>
              <a:t>WiFi</a:t>
            </a:r>
            <a:r>
              <a:rPr lang="en-US" baseline="0" dirty="0"/>
              <a:t> dongle</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 the main screen all you’ll have is RetroPie configuration as an option. Press “A” to select that, then choose “</a:t>
            </a:r>
            <a:r>
              <a:rPr lang="en-US" dirty="0" err="1"/>
              <a:t>WiFi</a:t>
            </a:r>
            <a:r>
              <a:rPr lang="en-US" baseline="0" dirty="0"/>
              <a:t>” from the menu.</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26</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will ask you to set a </a:t>
            </a:r>
            <a:r>
              <a:rPr lang="en-US" dirty="0" err="1"/>
              <a:t>WiFi</a:t>
            </a:r>
            <a:r>
              <a:rPr lang="en-US" baseline="0" dirty="0"/>
              <a:t> country, choose Yes.</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Scroll to the</a:t>
            </a:r>
            <a:r>
              <a:rPr lang="en-US" baseline="0" dirty="0"/>
              <a:t> option to “Change Wi-Fi Country” and select that, then choose your appropriate country from the list.</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28</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connect to your </a:t>
            </a:r>
            <a:r>
              <a:rPr lang="en-US" dirty="0" err="1"/>
              <a:t>WiFi</a:t>
            </a:r>
            <a:r>
              <a:rPr lang="en-US" dirty="0"/>
              <a:t> network.</a:t>
            </a:r>
          </a:p>
        </p:txBody>
      </p:sp>
      <p:sp>
        <p:nvSpPr>
          <p:cNvPr id="4" name="Slide Number Placeholder 3"/>
          <p:cNvSpPr>
            <a:spLocks noGrp="1"/>
          </p:cNvSpPr>
          <p:nvPr>
            <p:ph type="sldNum" sz="quarter" idx="10"/>
          </p:nvPr>
        </p:nvSpPr>
        <p:spPr/>
        <p:txBody>
          <a:bodyPr/>
          <a:lstStyle/>
          <a:p>
            <a:fld id="{51B4D985-688F-45B8-A89F-B43543DE9539}" type="slidenum">
              <a:rPr lang="en-US" smtClean="0"/>
              <a:t>29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D20014"/>
                </a:solidFill>
                <a:latin typeface="Exo SemiBold" panose="00000700000000000000" pitchFamily="2" charset="0"/>
              </a:rPr>
              <a:t>Format your USB stick to FAT or FAT32</a:t>
            </a:r>
          </a:p>
          <a:p>
            <a:r>
              <a:rPr lang="en-US" i="0" dirty="0">
                <a:solidFill>
                  <a:srgbClr val="D20014"/>
                </a:solidFill>
                <a:latin typeface="Exo SemiBold" panose="00000700000000000000" pitchFamily="2" charset="0"/>
              </a:rPr>
              <a:t>Add a folder to the root directory called “</a:t>
            </a:r>
            <a:r>
              <a:rPr lang="en-US" i="0" dirty="0" err="1">
                <a:solidFill>
                  <a:srgbClr val="D20014"/>
                </a:solidFill>
                <a:latin typeface="Exo SemiBold" panose="00000700000000000000" pitchFamily="2" charset="0"/>
              </a:rPr>
              <a:t>retropie</a:t>
            </a:r>
            <a:r>
              <a:rPr lang="en-US" i="0" dirty="0">
                <a:solidFill>
                  <a:srgbClr val="D20014"/>
                </a:solidFill>
                <a:latin typeface="Exo SemiBold" panose="00000700000000000000" pitchFamily="2" charset="0"/>
              </a:rPr>
              <a:t>”</a:t>
            </a:r>
          </a:p>
          <a:p>
            <a:r>
              <a:rPr lang="en-US" i="0" dirty="0">
                <a:solidFill>
                  <a:srgbClr val="D20014"/>
                </a:solidFill>
                <a:latin typeface="Exo SemiBold" panose="00000700000000000000" pitchFamily="2" charset="0"/>
              </a:rPr>
              <a:t>Eject it.</a:t>
            </a:r>
          </a:p>
        </p:txBody>
      </p:sp>
      <p:sp>
        <p:nvSpPr>
          <p:cNvPr id="4" name="Slide Number Placeholder 3"/>
          <p:cNvSpPr>
            <a:spLocks noGrp="1"/>
          </p:cNvSpPr>
          <p:nvPr>
            <p:ph type="sldNum" sz="quarter" idx="10"/>
          </p:nvPr>
        </p:nvSpPr>
        <p:spPr/>
        <p:txBody>
          <a:bodyPr/>
          <a:lstStyle/>
          <a:p>
            <a:fld id="{51B4D985-688F-45B8-A89F-B43543DE9539}" type="slidenum">
              <a:rPr lang="en-US" smtClean="0"/>
              <a:t>30</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Just create an empty folder called “</a:t>
            </a:r>
            <a:r>
              <a:rPr lang="en-US" dirty="0" err="1"/>
              <a:t>retropie</a:t>
            </a:r>
            <a:r>
              <a:rPr lang="en-US" dirty="0"/>
              <a:t>.”</a:t>
            </a:r>
          </a:p>
        </p:txBody>
      </p:sp>
      <p:sp>
        <p:nvSpPr>
          <p:cNvPr id="4" name="Slide Number Placeholder 3"/>
          <p:cNvSpPr>
            <a:spLocks noGrp="1"/>
          </p:cNvSpPr>
          <p:nvPr>
            <p:ph type="sldNum" sz="quarter" idx="10"/>
          </p:nvPr>
        </p:nvSpPr>
        <p:spPr/>
        <p:txBody>
          <a:bodyPr/>
          <a:lstStyle/>
          <a:p>
            <a:fld id="{51B4D985-688F-45B8-A89F-B43543DE9539}" type="slidenum">
              <a:rPr lang="en-US" smtClean="0"/>
              <a:t>31</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D20014"/>
                </a:solidFill>
                <a:latin typeface="Exo SemiBold" panose="00000700000000000000" pitchFamily="2" charset="0"/>
              </a:rPr>
              <a:t>If it has a light it will blink for a while as RetroPie sets up the folders for your ROMs.</a:t>
            </a:r>
          </a:p>
          <a:p>
            <a:endParaRPr lang="en-US" i="0" dirty="0">
              <a:solidFill>
                <a:srgbClr val="D20014"/>
              </a:solidFill>
              <a:latin typeface="Exo SemiBold" panose="00000700000000000000" pitchFamily="2" charset="0"/>
            </a:endParaRPr>
          </a:p>
          <a:p>
            <a:r>
              <a:rPr lang="en-US" i="0" dirty="0">
                <a:solidFill>
                  <a:srgbClr val="D20014"/>
                </a:solidFill>
                <a:latin typeface="Exo SemiBold" panose="00000700000000000000" pitchFamily="2" charset="0"/>
              </a:rPr>
              <a:t>Wait for the light to stop blinking, or if there’s no light, just wait a minute or so, then you can pull it out.</a:t>
            </a:r>
          </a:p>
        </p:txBody>
      </p:sp>
      <p:sp>
        <p:nvSpPr>
          <p:cNvPr id="4" name="Slide Number Placeholder 3"/>
          <p:cNvSpPr>
            <a:spLocks noGrp="1"/>
          </p:cNvSpPr>
          <p:nvPr>
            <p:ph type="sldNum" sz="quarter" idx="10"/>
          </p:nvPr>
        </p:nvSpPr>
        <p:spPr/>
        <p:txBody>
          <a:bodyPr/>
          <a:lstStyle/>
          <a:p>
            <a:fld id="{51B4D985-688F-45B8-A89F-B43543DE9539}" type="slidenum">
              <a:rPr lang="en-US" smtClean="0"/>
              <a:t>32</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Unscrupulous sellers are out there with marked-up </a:t>
            </a:r>
            <a:r>
              <a:rPr lang="en-US" dirty="0" err="1"/>
              <a:t>Pis</a:t>
            </a:r>
            <a:r>
              <a:rPr lang="en-US" dirty="0"/>
              <a:t> or unnecessary bundles,</a:t>
            </a:r>
            <a:r>
              <a:rPr lang="en-US" baseline="0" dirty="0"/>
              <a:t> even when you can get one at retail price.</a:t>
            </a:r>
          </a:p>
        </p:txBody>
      </p:sp>
      <p:sp>
        <p:nvSpPr>
          <p:cNvPr id="4" name="Slide Number Placeholder 3"/>
          <p:cNvSpPr>
            <a:spLocks noGrp="1"/>
          </p:cNvSpPr>
          <p:nvPr>
            <p:ph type="sldNum" sz="quarter" idx="10"/>
          </p:nvPr>
        </p:nvSpPr>
        <p:spPr/>
        <p:txBody>
          <a:bodyPr/>
          <a:lstStyle/>
          <a:p>
            <a:fld id="{51B4D985-688F-45B8-A89F-B43543DE9539}" type="slidenum">
              <a:rPr lang="en-US" smtClean="0"/>
              <a:t>6</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0" dirty="0">
                <a:solidFill>
                  <a:srgbClr val="D20014"/>
                </a:solidFill>
                <a:latin typeface="Exo SemiBold" panose="00000700000000000000" pitchFamily="2" charset="0"/>
              </a:rPr>
              <a:t>RetroPie should have automatically created folders for the various systems, e.g. NES, SNES, Genesis, etc.</a:t>
            </a:r>
          </a:p>
          <a:p>
            <a:endParaRPr lang="en-US" i="0" dirty="0">
              <a:solidFill>
                <a:srgbClr val="D20014"/>
              </a:solidFill>
              <a:latin typeface="Exo SemiBold" panose="00000700000000000000" pitchFamily="2" charset="0"/>
            </a:endParaRPr>
          </a:p>
          <a:p>
            <a:r>
              <a:rPr lang="en-US" i="0" dirty="0">
                <a:solidFill>
                  <a:srgbClr val="D20014"/>
                </a:solidFill>
                <a:latin typeface="Exo SemiBold" panose="00000700000000000000" pitchFamily="2" charset="0"/>
              </a:rPr>
              <a:t>Just drop your </a:t>
            </a:r>
            <a:r>
              <a:rPr lang="en-US" b="1" i="0" dirty="0">
                <a:solidFill>
                  <a:srgbClr val="D20014"/>
                </a:solidFill>
                <a:latin typeface="Exo ExtraBold" panose="00000900000000000000" pitchFamily="2" charset="0"/>
              </a:rPr>
              <a:t>100% legally-acquired</a:t>
            </a:r>
            <a:r>
              <a:rPr lang="en-US" b="1" i="0" dirty="0">
                <a:solidFill>
                  <a:srgbClr val="D20014"/>
                </a:solidFill>
                <a:latin typeface="Exo SemiBold" panose="00000700000000000000" pitchFamily="2" charset="0"/>
              </a:rPr>
              <a:t> ROMs</a:t>
            </a:r>
            <a:r>
              <a:rPr lang="en-US" i="0" dirty="0">
                <a:solidFill>
                  <a:srgbClr val="D20014"/>
                </a:solidFill>
                <a:latin typeface="Exo SemiBold" panose="00000700000000000000" pitchFamily="2" charset="0"/>
              </a:rPr>
              <a:t> into the appropriate folders and remove the stick from the PC.</a:t>
            </a:r>
          </a:p>
          <a:p>
            <a:endParaRPr lang="en-US" i="0" dirty="0">
              <a:solidFill>
                <a:srgbClr val="D20014"/>
              </a:solidFill>
              <a:latin typeface="Exo SemiBold" panose="00000700000000000000" pitchFamily="2" charset="0"/>
            </a:endParaRPr>
          </a:p>
          <a:p>
            <a:r>
              <a:rPr lang="en-US" i="0" dirty="0">
                <a:solidFill>
                  <a:srgbClr val="D20014"/>
                </a:solidFill>
                <a:latin typeface="Exo SemiBold" panose="00000700000000000000" pitchFamily="2" charset="0"/>
              </a:rPr>
              <a:t>Do not @ me to ask about ROMs or argue about whether or not ripping your own ROMs from cartridge is legal.</a:t>
            </a:r>
          </a:p>
        </p:txBody>
      </p:sp>
      <p:sp>
        <p:nvSpPr>
          <p:cNvPr id="4" name="Slide Number Placeholder 3"/>
          <p:cNvSpPr>
            <a:spLocks noGrp="1"/>
          </p:cNvSpPr>
          <p:nvPr>
            <p:ph type="sldNum" sz="quarter" idx="10"/>
          </p:nvPr>
        </p:nvSpPr>
        <p:spPr/>
        <p:txBody>
          <a:bodyPr/>
          <a:lstStyle/>
          <a:p>
            <a:fld id="{51B4D985-688F-45B8-A89F-B43543DE9539}" type="slidenum">
              <a:rPr lang="en-US" smtClean="0"/>
              <a:t>33</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can rip your own ROMs! Custom</a:t>
            </a:r>
            <a:r>
              <a:rPr lang="en-US" baseline="0" dirty="0"/>
              <a:t> hardware is available that will allow you to download the ROMs from your cartridges to your PC.</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34</a:t>
            </a:fld>
            <a:endParaRPr lang="en-US"/>
          </a:p>
        </p:txBody>
      </p:sp>
    </p:spTree>
    <p:extLst>
      <p:ext uri="{BB962C8B-B14F-4D97-AF65-F5344CB8AC3E}">
        <p14:creationId xmlns:p14="http://schemas.microsoft.com/office/powerpoint/2010/main" val="183622124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 can connect to your </a:t>
            </a:r>
            <a:r>
              <a:rPr lang="en-US" dirty="0" err="1"/>
              <a:t>WiFi</a:t>
            </a:r>
            <a:r>
              <a:rPr lang="en-US" dirty="0"/>
              <a:t> network.</a:t>
            </a:r>
          </a:p>
        </p:txBody>
      </p:sp>
      <p:sp>
        <p:nvSpPr>
          <p:cNvPr id="4" name="Slide Number Placeholder 3"/>
          <p:cNvSpPr>
            <a:spLocks noGrp="1"/>
          </p:cNvSpPr>
          <p:nvPr>
            <p:ph type="sldNum" sz="quarter" idx="10"/>
          </p:nvPr>
        </p:nvSpPr>
        <p:spPr/>
        <p:txBody>
          <a:bodyPr/>
          <a:lstStyle/>
          <a:p>
            <a:fld id="{51B4D985-688F-45B8-A89F-B43543DE9539}" type="slidenum">
              <a:rPr lang="en-US" smtClean="0"/>
              <a:t>35</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Seriously, just stick it on in there.</a:t>
            </a:r>
          </a:p>
          <a:p>
            <a:pPr defTabSz="928299">
              <a:defRPr/>
            </a:pPr>
            <a:r>
              <a:rPr lang="en-US" i="0" dirty="0">
                <a:solidFill>
                  <a:srgbClr val="D20014"/>
                </a:solidFill>
                <a:latin typeface="Exo SemiBold" panose="00000700000000000000" pitchFamily="2" charset="0"/>
              </a:rPr>
              <a:t>ROMs placed in</a:t>
            </a:r>
            <a:r>
              <a:rPr lang="en-US" i="0" baseline="0" dirty="0">
                <a:solidFill>
                  <a:srgbClr val="D20014"/>
                </a:solidFill>
                <a:latin typeface="Exo SemiBold" panose="00000700000000000000" pitchFamily="2" charset="0"/>
              </a:rPr>
              <a:t> their appropriate folders will copy to your Pi automatically.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36</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Press [Start] to open the</a:t>
            </a:r>
            <a:r>
              <a:rPr lang="en-US" i="0" baseline="0" dirty="0">
                <a:solidFill>
                  <a:srgbClr val="D20014"/>
                </a:solidFill>
                <a:latin typeface="Exo SemiBold" panose="00000700000000000000" pitchFamily="2" charset="0"/>
              </a:rPr>
              <a:t> Main Menu</a:t>
            </a:r>
          </a:p>
          <a:p>
            <a:pPr defTabSz="928299">
              <a:defRPr/>
            </a:pPr>
            <a:r>
              <a:rPr lang="en-US" i="0" baseline="0" dirty="0">
                <a:solidFill>
                  <a:srgbClr val="D20014"/>
                </a:solidFill>
                <a:latin typeface="Exo SemiBold" panose="00000700000000000000" pitchFamily="2" charset="0"/>
              </a:rPr>
              <a:t>Choose “Quit”</a:t>
            </a:r>
          </a:p>
          <a:p>
            <a:pPr defTabSz="928299">
              <a:defRPr/>
            </a:pPr>
            <a:r>
              <a:rPr lang="en-US" i="0" baseline="0" dirty="0">
                <a:solidFill>
                  <a:srgbClr val="D20014"/>
                </a:solidFill>
                <a:latin typeface="Exo SemiBold" panose="00000700000000000000" pitchFamily="2" charset="0"/>
              </a:rPr>
              <a:t>Choose “Restart </a:t>
            </a:r>
            <a:r>
              <a:rPr lang="en-US" i="0" baseline="0" dirty="0" err="1">
                <a:solidFill>
                  <a:srgbClr val="D20014"/>
                </a:solidFill>
                <a:latin typeface="Exo SemiBold" panose="00000700000000000000" pitchFamily="2" charset="0"/>
              </a:rPr>
              <a:t>EmulationStation</a:t>
            </a:r>
            <a:r>
              <a:rPr lang="en-US" i="0" baseline="0" dirty="0">
                <a:solidFill>
                  <a:srgbClr val="D20014"/>
                </a:solidFill>
                <a:latin typeface="Exo SemiBold" panose="00000700000000000000" pitchFamily="2" charset="0"/>
              </a:rPr>
              <a:t>”</a:t>
            </a:r>
          </a:p>
          <a:p>
            <a:pPr defTabSz="928299">
              <a:defRPr/>
            </a:pPr>
            <a:r>
              <a:rPr lang="en-US" i="0" baseline="0" dirty="0">
                <a:solidFill>
                  <a:srgbClr val="D20014"/>
                </a:solidFill>
                <a:latin typeface="Exo SemiBold" panose="00000700000000000000" pitchFamily="2" charset="0"/>
              </a:rPr>
              <a:t>“Really Restart?” “Yes”</a:t>
            </a:r>
          </a:p>
          <a:p>
            <a:pPr defTabSz="928299">
              <a:defRPr/>
            </a:pPr>
            <a:r>
              <a:rPr lang="en-US" i="0" baseline="0" dirty="0">
                <a:solidFill>
                  <a:srgbClr val="D20014"/>
                </a:solidFill>
                <a:latin typeface="Exo SemiBold" panose="00000700000000000000" pitchFamily="2" charset="0"/>
              </a:rPr>
              <a:t>Wait for it to re-boot</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37</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If you did everything right, the systems that you added ROMs for will appear on the main menu, just select the system you want to play, choose</a:t>
            </a:r>
            <a:r>
              <a:rPr lang="en-US" i="0" baseline="0" dirty="0">
                <a:solidFill>
                  <a:srgbClr val="D20014"/>
                </a:solidFill>
                <a:latin typeface="Exo SemiBold" panose="00000700000000000000" pitchFamily="2" charset="0"/>
              </a:rPr>
              <a:t> your game, and play!</a:t>
            </a:r>
            <a:endParaRPr lang="en-US" i="0" dirty="0">
              <a:solidFill>
                <a:srgbClr val="D20014"/>
              </a:solidFill>
              <a:latin typeface="Exo SemiBold" panose="00000700000000000000" pitchFamily="2" charset="0"/>
            </a:endParaRPr>
          </a:p>
        </p:txBody>
      </p:sp>
      <p:sp>
        <p:nvSpPr>
          <p:cNvPr id="4" name="Slide Number Placeholder 3"/>
          <p:cNvSpPr>
            <a:spLocks noGrp="1"/>
          </p:cNvSpPr>
          <p:nvPr>
            <p:ph type="sldNum" sz="quarter" idx="10"/>
          </p:nvPr>
        </p:nvSpPr>
        <p:spPr/>
        <p:txBody>
          <a:bodyPr/>
          <a:lstStyle/>
          <a:p>
            <a:fld id="{51B4D985-688F-45B8-A89F-B43543DE9539}" type="slidenum">
              <a:rPr lang="en-US" smtClean="0"/>
              <a:t>38</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Detailed</a:t>
            </a:r>
            <a:r>
              <a:rPr lang="en-US" baseline="0" dirty="0"/>
              <a:t> info can be found at https://retropie.org.uk/docs/First-Installation/</a:t>
            </a:r>
          </a:p>
          <a:p>
            <a:r>
              <a:rPr lang="en-US" baseline="0" dirty="0"/>
              <a:t>They also have a great walkthrough video! https://www.youtube.com/watch?v=E1sbnPZ_A8w</a:t>
            </a:r>
          </a:p>
          <a:p>
            <a:endParaRPr lang="en-US" baseline="0" dirty="0"/>
          </a:p>
          <a:p>
            <a:r>
              <a:rPr lang="en-US" baseline="0" dirty="0"/>
              <a:t>You can also see the video version of this presentation from PAX Online 2020 here: https://www.youtube.com/watch?v=0HJgzuPzv3Y</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39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Seriously, check it out. </a:t>
            </a:r>
          </a:p>
        </p:txBody>
      </p:sp>
      <p:sp>
        <p:nvSpPr>
          <p:cNvPr id="4" name="Slide Number Placeholder 3"/>
          <p:cNvSpPr>
            <a:spLocks noGrp="1"/>
          </p:cNvSpPr>
          <p:nvPr>
            <p:ph type="sldNum" sz="quarter" idx="10"/>
          </p:nvPr>
        </p:nvSpPr>
        <p:spPr/>
        <p:txBody>
          <a:bodyPr/>
          <a:lstStyle/>
          <a:p>
            <a:fld id="{51B4D985-688F-45B8-A89F-B43543DE9539}" type="slidenum">
              <a:rPr lang="en-US" smtClean="0"/>
              <a:t>40</a:t>
            </a:fld>
            <a:endParaRPr lang="en-US"/>
          </a:p>
        </p:txBody>
      </p:sp>
    </p:spTree>
    <p:extLst>
      <p:ext uri="{BB962C8B-B14F-4D97-AF65-F5344CB8AC3E}">
        <p14:creationId xmlns:p14="http://schemas.microsoft.com/office/powerpoint/2010/main" val="15386170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rPilocator</a:t>
            </a:r>
            <a:r>
              <a:rPr lang="en-US" dirty="0"/>
              <a:t> is a website that automatically checks stock at all the legitimate retailers, they also have a Twitter account (same as their domain name) that you can use to get instant stock alerts.</a:t>
            </a:r>
            <a:endParaRPr lang="en-US" baseline="0" dirty="0"/>
          </a:p>
        </p:txBody>
      </p:sp>
      <p:sp>
        <p:nvSpPr>
          <p:cNvPr id="4" name="Slide Number Placeholder 3"/>
          <p:cNvSpPr>
            <a:spLocks noGrp="1"/>
          </p:cNvSpPr>
          <p:nvPr>
            <p:ph type="sldNum" sz="quarter" idx="10"/>
          </p:nvPr>
        </p:nvSpPr>
        <p:spPr/>
        <p:txBody>
          <a:bodyPr/>
          <a:lstStyle/>
          <a:p>
            <a:fld id="{51B4D985-688F-45B8-A89F-B43543DE9539}" type="slidenum">
              <a:rPr lang="en-US" smtClean="0"/>
              <a:t>7</a:t>
            </a:fld>
            <a:endParaRPr lang="en-US"/>
          </a:p>
        </p:txBody>
      </p:sp>
    </p:spTree>
    <p:extLst>
      <p:ext uri="{BB962C8B-B14F-4D97-AF65-F5344CB8AC3E}">
        <p14:creationId xmlns:p14="http://schemas.microsoft.com/office/powerpoint/2010/main" val="39310712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unfortunately getting a lot harder to find.</a:t>
            </a:r>
          </a:p>
        </p:txBody>
      </p:sp>
      <p:sp>
        <p:nvSpPr>
          <p:cNvPr id="4" name="Slide Number Placeholder 3"/>
          <p:cNvSpPr>
            <a:spLocks noGrp="1"/>
          </p:cNvSpPr>
          <p:nvPr>
            <p:ph type="sldNum" sz="quarter" idx="10"/>
          </p:nvPr>
        </p:nvSpPr>
        <p:spPr/>
        <p:txBody>
          <a:bodyPr/>
          <a:lstStyle/>
          <a:p>
            <a:fld id="{51B4D985-688F-45B8-A89F-B43543DE9539}" type="slidenum">
              <a:rPr lang="en-US" smtClean="0"/>
              <a:t>8</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Official case: https://www.raspberrypi.org/products/raspberry-pi-4-case/</a:t>
            </a:r>
          </a:p>
          <a:p>
            <a:r>
              <a:rPr lang="en-US" dirty="0"/>
              <a:t>Super NES-like case: https://www.amazon.com/Retroflag-Functional-Controller-Raspberry-Heatsink/dp/B07HF2ZYLR/</a:t>
            </a:r>
          </a:p>
        </p:txBody>
      </p:sp>
      <p:sp>
        <p:nvSpPr>
          <p:cNvPr id="4" name="Slide Number Placeholder 3"/>
          <p:cNvSpPr>
            <a:spLocks noGrp="1"/>
          </p:cNvSpPr>
          <p:nvPr>
            <p:ph type="sldNum" sz="quarter" idx="10"/>
          </p:nvPr>
        </p:nvSpPr>
        <p:spPr/>
        <p:txBody>
          <a:bodyPr/>
          <a:lstStyle/>
          <a:p>
            <a:fld id="{51B4D985-688F-45B8-A89F-B43543DE9539}" type="slidenum">
              <a:rPr lang="en-US" smtClean="0"/>
              <a:t>9</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Yes </a:t>
            </a:r>
            <a:r>
              <a:rPr lang="en-US"/>
              <a:t>this is really all there is to it!</a:t>
            </a:r>
            <a:endParaRPr lang="en-US" dirty="0"/>
          </a:p>
        </p:txBody>
      </p:sp>
      <p:sp>
        <p:nvSpPr>
          <p:cNvPr id="4" name="Slide Number Placeholder 3"/>
          <p:cNvSpPr>
            <a:spLocks noGrp="1"/>
          </p:cNvSpPr>
          <p:nvPr>
            <p:ph type="sldNum" sz="quarter" idx="10"/>
          </p:nvPr>
        </p:nvSpPr>
        <p:spPr/>
        <p:txBody>
          <a:bodyPr/>
          <a:lstStyle/>
          <a:p>
            <a:fld id="{51B4D985-688F-45B8-A89F-B43543DE9539}" type="slidenum">
              <a:rPr lang="en-US" smtClean="0"/>
              <a:t>10</a:t>
            </a:fld>
            <a:endParaRPr lang="en-US"/>
          </a:p>
        </p:txBody>
      </p:sp>
    </p:spTree>
    <p:extLst>
      <p:ext uri="{BB962C8B-B14F-4D97-AF65-F5344CB8AC3E}">
        <p14:creationId xmlns:p14="http://schemas.microsoft.com/office/powerpoint/2010/main" val="3341902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i="0" dirty="0">
                <a:solidFill>
                  <a:srgbClr val="D20014"/>
                </a:solidFill>
                <a:latin typeface="Exo SemiBold" panose="00000700000000000000" pitchFamily="2" charset="0"/>
              </a:rPr>
              <a:t>https://retropie.org.uk/download/</a:t>
            </a:r>
          </a:p>
          <a:p>
            <a:pPr defTabSz="928299">
              <a:defRPr/>
            </a:pPr>
            <a:r>
              <a:rPr lang="en-US" i="0" dirty="0">
                <a:solidFill>
                  <a:srgbClr val="D20014"/>
                </a:solidFill>
                <a:latin typeface="Exo SemiBold" panose="00000700000000000000" pitchFamily="2" charset="0"/>
              </a:rPr>
              <a:t>https://retropie.org.uk/docs/First-Installation/</a:t>
            </a:r>
          </a:p>
        </p:txBody>
      </p:sp>
      <p:sp>
        <p:nvSpPr>
          <p:cNvPr id="4" name="Slide Number Placeholder 3"/>
          <p:cNvSpPr>
            <a:spLocks noGrp="1"/>
          </p:cNvSpPr>
          <p:nvPr>
            <p:ph type="sldNum" sz="quarter" idx="10"/>
          </p:nvPr>
        </p:nvSpPr>
        <p:spPr/>
        <p:txBody>
          <a:bodyPr/>
          <a:lstStyle/>
          <a:p>
            <a:fld id="{51B4D985-688F-45B8-A89F-B43543DE9539}" type="slidenum">
              <a:rPr lang="en-US" smtClean="0"/>
              <a:t>11</a:t>
            </a:fld>
            <a:endParaRPr lang="en-US"/>
          </a:p>
        </p:txBody>
      </p:sp>
    </p:spTree>
    <p:extLst>
      <p:ext uri="{BB962C8B-B14F-4D97-AF65-F5344CB8AC3E}">
        <p14:creationId xmlns:p14="http://schemas.microsoft.com/office/powerpoint/2010/main" val="2533483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r>
              <a:rPr lang="en-US" dirty="0"/>
              <a:t>Go to </a:t>
            </a:r>
            <a:r>
              <a:rPr lang="en-US" i="0" dirty="0">
                <a:solidFill>
                  <a:srgbClr val="D20014"/>
                </a:solidFill>
                <a:latin typeface="Exo SemiBold" panose="00000700000000000000" pitchFamily="2" charset="0"/>
              </a:rPr>
              <a:t>https://retropie.org.uk/ </a:t>
            </a:r>
            <a:r>
              <a:rPr lang="en-US" dirty="0"/>
              <a:t>to get the operating system that you’ll be installing on your Pi.</a:t>
            </a:r>
          </a:p>
        </p:txBody>
      </p:sp>
      <p:sp>
        <p:nvSpPr>
          <p:cNvPr id="4" name="Slide Number Placeholder 3"/>
          <p:cNvSpPr>
            <a:spLocks noGrp="1"/>
          </p:cNvSpPr>
          <p:nvPr>
            <p:ph type="sldNum" sz="quarter" idx="10"/>
          </p:nvPr>
        </p:nvSpPr>
        <p:spPr/>
        <p:txBody>
          <a:bodyPr/>
          <a:lstStyle/>
          <a:p>
            <a:fld id="{51B4D985-688F-45B8-A89F-B43543DE9539}" type="slidenum">
              <a:rPr lang="en-US" smtClean="0"/>
              <a:t>12</a:t>
            </a:fld>
            <a:endParaRPr lang="en-US"/>
          </a:p>
        </p:txBody>
      </p:sp>
    </p:spTree>
    <p:extLst>
      <p:ext uri="{BB962C8B-B14F-4D97-AF65-F5344CB8AC3E}">
        <p14:creationId xmlns:p14="http://schemas.microsoft.com/office/powerpoint/2010/main" val="33419027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FAF2B10-6F3B-41E5-8F6C-24748925ABA4}" type="datetime1">
              <a:rPr lang="en-US" smtClean="0"/>
              <a:t>2022-09-02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9820221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1891074-894A-4FBF-AB5B-FB4455CEB3E4}" type="datetime1">
              <a:rPr lang="en-US" smtClean="0"/>
              <a:t>2022-09-02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25779709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4B090F5-FDE4-4765-AD8F-114D38685E25}" type="datetime1">
              <a:rPr lang="en-US" smtClean="0"/>
              <a:t>2022-09-02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63394597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751A671-4A51-4BD5-87E5-66F87A31822A}" type="datetime1">
              <a:rPr lang="en-US" smtClean="0"/>
              <a:t>2022-09-02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1168450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AEF931D-F53E-4FCF-8F0A-F8A8AAEB0A8E}" type="datetime1">
              <a:rPr lang="en-US" smtClean="0"/>
              <a:t>2022-09-02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044706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3DC83F6-999D-4A10-A71E-1CE8871EFC30}" type="datetime1">
              <a:rPr lang="en-US" smtClean="0"/>
              <a:t>2022-09-02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1215276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0A1B0DF-F882-4D75-8C68-D1F6C0F3E1B9}" type="datetime1">
              <a:rPr lang="en-US" smtClean="0"/>
              <a:t>2022-09-02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2389109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82A6429-8203-4A63-B67E-5D82F61E2EB3}" type="datetime1">
              <a:rPr lang="en-US" smtClean="0"/>
              <a:t>2022-09-02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16490332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78BB35-3D06-44EC-9063-9D8CAD1500E7}" type="datetime1">
              <a:rPr lang="en-US" smtClean="0"/>
              <a:t>2022-09-02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78189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771672C-77C5-4637-94D1-08592E1D296C}" type="datetime1">
              <a:rPr lang="en-US" smtClean="0"/>
              <a:t>2022-09-02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8164706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3AA7B-7ECC-4BAC-B9FD-A891786E464D}" type="datetime1">
              <a:rPr lang="en-US" smtClean="0"/>
              <a:t>2022-09-02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92D5CA8-BDE3-4A23-8295-BF79C4D3A6BA}" type="slidenum">
              <a:rPr lang="en-US" smtClean="0"/>
              <a:t>‹#›</a:t>
            </a:fld>
            <a:endParaRPr lang="en-US"/>
          </a:p>
        </p:txBody>
      </p:sp>
    </p:spTree>
    <p:extLst>
      <p:ext uri="{BB962C8B-B14F-4D97-AF65-F5344CB8AC3E}">
        <p14:creationId xmlns:p14="http://schemas.microsoft.com/office/powerpoint/2010/main" val="32387896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5A36A8-CBA9-4EAC-88A3-2D5B8BA6208F}" type="datetime1">
              <a:rPr lang="en-US" smtClean="0"/>
              <a:t>2022-09-02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92D5CA8-BDE3-4A23-8295-BF79C4D3A6BA}" type="slidenum">
              <a:rPr lang="en-US" smtClean="0"/>
              <a:t>‹#›</a:t>
            </a:fld>
            <a:endParaRPr lang="en-US"/>
          </a:p>
        </p:txBody>
      </p:sp>
    </p:spTree>
    <p:extLst>
      <p:ext uri="{BB962C8B-B14F-4D97-AF65-F5344CB8AC3E}">
        <p14:creationId xmlns:p14="http://schemas.microsoft.com/office/powerpoint/2010/main" val="1196575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3.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hemeOverride" Target="../theme/themeOverride4.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openxmlformats.org/officeDocument/2006/relationships/image" Target="../media/image22.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1.xml"/><Relationship Id="rId1" Type="http://schemas.openxmlformats.org/officeDocument/2006/relationships/themeOverride" Target="../theme/themeOverride5.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0.xml"/><Relationship Id="rId2" Type="http://schemas.openxmlformats.org/officeDocument/2006/relationships/slideLayout" Target="../slideLayouts/slideLayout1.xml"/><Relationship Id="rId1" Type="http://schemas.openxmlformats.org/officeDocument/2006/relationships/themeOverride" Target="../theme/themeOverride6.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40.xml.rels><?xml version="1.0" encoding="UTF-8" standalone="yes"?>
<Relationships xmlns="http://schemas.openxmlformats.org/package/2006/relationships"><Relationship Id="rId3" Type="http://schemas.openxmlformats.org/officeDocument/2006/relationships/hyperlink" Target="https://dispatches.fm/" TargetMode="External"/><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3.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hyperlink" Target="https://rpilocator.com/?country=US&amp;cat=PI4"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20014"/>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28600" y="457200"/>
            <a:ext cx="8686800" cy="5029199"/>
          </a:xfrm>
        </p:spPr>
        <p:txBody>
          <a:bodyPr>
            <a:noAutofit/>
          </a:bodyPr>
          <a:lstStyle/>
          <a:p>
            <a:r>
              <a:rPr lang="en-US" sz="6200" i="1" dirty="0">
                <a:solidFill>
                  <a:schemeClr val="bg1"/>
                </a:solidFill>
                <a:latin typeface="Exo ExtraBold" panose="00000900000000000000" pitchFamily="2" charset="0"/>
              </a:rPr>
              <a:t>Build an Inexpensive</a:t>
            </a:r>
            <a:br>
              <a:rPr lang="en-US" sz="6200" i="1" dirty="0">
                <a:solidFill>
                  <a:schemeClr val="bg1"/>
                </a:solidFill>
                <a:latin typeface="Exo ExtraBold" panose="00000900000000000000" pitchFamily="2" charset="0"/>
              </a:rPr>
            </a:br>
            <a:r>
              <a:rPr lang="en-US" sz="6200" i="1" dirty="0">
                <a:solidFill>
                  <a:schemeClr val="bg1"/>
                </a:solidFill>
                <a:latin typeface="Exo ExtraBold" panose="00000900000000000000" pitchFamily="2" charset="0"/>
              </a:rPr>
              <a:t>Retro Gaming Machine</a:t>
            </a:r>
            <a:br>
              <a:rPr lang="en-US" sz="6200" i="1" dirty="0">
                <a:solidFill>
                  <a:schemeClr val="bg1"/>
                </a:solidFill>
                <a:latin typeface="Exo ExtraBold" panose="00000900000000000000" pitchFamily="2" charset="0"/>
              </a:rPr>
            </a:br>
            <a:r>
              <a:rPr lang="en-US" sz="6200" i="1" dirty="0">
                <a:solidFill>
                  <a:schemeClr val="bg1"/>
                </a:solidFill>
                <a:latin typeface="Exo ExtraBold" panose="00000900000000000000" pitchFamily="2" charset="0"/>
              </a:rPr>
              <a:t>in Under an Hour</a:t>
            </a:r>
          </a:p>
        </p:txBody>
      </p:sp>
      <p:sp>
        <p:nvSpPr>
          <p:cNvPr id="3" name="Subtitle 2"/>
          <p:cNvSpPr>
            <a:spLocks noGrp="1"/>
          </p:cNvSpPr>
          <p:nvPr>
            <p:ph type="subTitle" idx="1"/>
          </p:nvPr>
        </p:nvSpPr>
        <p:spPr>
          <a:xfrm>
            <a:off x="762000" y="4876800"/>
            <a:ext cx="8153400" cy="1752600"/>
          </a:xfrm>
        </p:spPr>
        <p:txBody>
          <a:bodyPr anchor="b">
            <a:normAutofit/>
          </a:bodyPr>
          <a:lstStyle/>
          <a:p>
            <a:pPr algn="r"/>
            <a:r>
              <a:rPr lang="en-US" sz="3600" i="1" dirty="0">
                <a:solidFill>
                  <a:schemeClr val="bg1"/>
                </a:solidFill>
                <a:latin typeface="Exo SemiBold" panose="00000700000000000000" pitchFamily="2" charset="0"/>
              </a:rPr>
              <a:t>with Tim Ellis (42) &amp; Maezie Ellis (11)</a:t>
            </a:r>
          </a:p>
        </p:txBody>
      </p:sp>
    </p:spTree>
    <p:extLst>
      <p:ext uri="{BB962C8B-B14F-4D97-AF65-F5344CB8AC3E}">
        <p14:creationId xmlns:p14="http://schemas.microsoft.com/office/powerpoint/2010/main" val="9477090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Steps</a:t>
            </a:r>
          </a:p>
        </p:txBody>
      </p:sp>
      <p:sp>
        <p:nvSpPr>
          <p:cNvPr id="3" name="Content Placeholder 2"/>
          <p:cNvSpPr>
            <a:spLocks noGrp="1"/>
          </p:cNvSpPr>
          <p:nvPr>
            <p:ph idx="1"/>
          </p:nvPr>
        </p:nvSpPr>
        <p:spPr/>
        <p:txBody>
          <a:bodyPr>
            <a:normAutofit fontScale="85000" lnSpcReduction="20000"/>
          </a:bodyPr>
          <a:lstStyle/>
          <a:p>
            <a:pPr marL="514350" indent="-514350">
              <a:buFont typeface="+mj-lt"/>
              <a:buAutoNum type="arabicPeriod"/>
            </a:pPr>
            <a:r>
              <a:rPr lang="en-US" i="1" dirty="0">
                <a:solidFill>
                  <a:srgbClr val="D20014"/>
                </a:solidFill>
                <a:latin typeface="Exo SemiBold" panose="00000700000000000000" pitchFamily="2" charset="0"/>
              </a:rPr>
              <a:t>Download RetroPie</a:t>
            </a:r>
          </a:p>
          <a:p>
            <a:pPr marL="514350" indent="-514350">
              <a:buFont typeface="+mj-lt"/>
              <a:buAutoNum type="arabicPeriod"/>
            </a:pPr>
            <a:r>
              <a:rPr lang="en-US" i="1" dirty="0">
                <a:solidFill>
                  <a:srgbClr val="D20014"/>
                </a:solidFill>
                <a:latin typeface="Exo SemiBold" panose="00000700000000000000" pitchFamily="2" charset="0"/>
              </a:rPr>
              <a:t>Flash to SD Card</a:t>
            </a:r>
          </a:p>
          <a:p>
            <a:pPr marL="514350" indent="-514350">
              <a:buFont typeface="+mj-lt"/>
              <a:buAutoNum type="arabicPeriod"/>
            </a:pPr>
            <a:r>
              <a:rPr lang="en-US" i="1" dirty="0">
                <a:solidFill>
                  <a:srgbClr val="D20014"/>
                </a:solidFill>
                <a:latin typeface="Exo SemiBold" panose="00000700000000000000" pitchFamily="2" charset="0"/>
              </a:rPr>
              <a:t>Boot / setup controller(s)</a:t>
            </a:r>
          </a:p>
          <a:p>
            <a:pPr marL="514350" indent="-514350">
              <a:buFont typeface="+mj-lt"/>
              <a:buAutoNum type="arabicPeriod"/>
            </a:pPr>
            <a:r>
              <a:rPr lang="en-US" i="1" dirty="0">
                <a:solidFill>
                  <a:srgbClr val="D20014"/>
                </a:solidFill>
                <a:latin typeface="Exo SemiBold" panose="00000700000000000000" pitchFamily="2" charset="0"/>
              </a:rPr>
              <a:t>Set up Internet (optional)</a:t>
            </a:r>
          </a:p>
          <a:p>
            <a:pPr marL="514350" indent="-514350">
              <a:buFont typeface="+mj-lt"/>
              <a:buAutoNum type="arabicPeriod"/>
            </a:pPr>
            <a:r>
              <a:rPr lang="en-US" i="1" dirty="0">
                <a:solidFill>
                  <a:srgbClr val="D20014"/>
                </a:solidFill>
                <a:latin typeface="Exo SemiBold" panose="00000700000000000000" pitchFamily="2" charset="0"/>
              </a:rPr>
              <a:t>Set up USB stick on PC</a:t>
            </a:r>
          </a:p>
          <a:p>
            <a:pPr marL="514350" indent="-514350">
              <a:buFont typeface="+mj-lt"/>
              <a:buAutoNum type="arabicPeriod"/>
            </a:pPr>
            <a:r>
              <a:rPr lang="en-US" i="1" dirty="0">
                <a:solidFill>
                  <a:srgbClr val="D20014"/>
                </a:solidFill>
                <a:latin typeface="Exo SemiBold" panose="00000700000000000000" pitchFamily="2" charset="0"/>
              </a:rPr>
              <a:t>Put USB stick into Pi</a:t>
            </a:r>
          </a:p>
          <a:p>
            <a:pPr marL="514350" indent="-514350">
              <a:buFont typeface="+mj-lt"/>
              <a:buAutoNum type="arabicPeriod"/>
            </a:pPr>
            <a:r>
              <a:rPr lang="en-US" i="1" dirty="0">
                <a:solidFill>
                  <a:srgbClr val="D20014"/>
                </a:solidFill>
                <a:latin typeface="Exo SemiBold" panose="00000700000000000000" pitchFamily="2" charset="0"/>
              </a:rPr>
              <a:t>Put ROMs on USB stick</a:t>
            </a:r>
          </a:p>
          <a:p>
            <a:pPr marL="514350" indent="-514350">
              <a:buFont typeface="+mj-lt"/>
              <a:buAutoNum type="arabicPeriod"/>
            </a:pPr>
            <a:r>
              <a:rPr lang="en-US" i="1" dirty="0">
                <a:solidFill>
                  <a:srgbClr val="D20014"/>
                </a:solidFill>
                <a:latin typeface="Exo SemiBold" panose="00000700000000000000" pitchFamily="2" charset="0"/>
              </a:rPr>
              <a:t>Put USB stick into Pi</a:t>
            </a:r>
          </a:p>
          <a:p>
            <a:pPr marL="514350" indent="-514350">
              <a:buFont typeface="+mj-lt"/>
              <a:buAutoNum type="arabicPeriod"/>
            </a:pPr>
            <a:r>
              <a:rPr lang="en-US" i="1" dirty="0">
                <a:solidFill>
                  <a:srgbClr val="D20014"/>
                </a:solidFill>
                <a:latin typeface="Exo SemiBold" panose="00000700000000000000" pitchFamily="2" charset="0"/>
              </a:rPr>
              <a:t>Restart Emulation Station</a:t>
            </a:r>
          </a:p>
          <a:p>
            <a:pPr marL="514350" indent="-514350">
              <a:buFont typeface="+mj-lt"/>
              <a:buAutoNum type="arabicPeriod"/>
            </a:pPr>
            <a:r>
              <a:rPr lang="en-US" i="1" dirty="0">
                <a:solidFill>
                  <a:srgbClr val="D20014"/>
                </a:solidFill>
                <a:latin typeface="Exo SemiBold" panose="00000700000000000000" pitchFamily="2" charset="0"/>
              </a:rPr>
              <a:t>Play games!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10</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694819456"/>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1. Download RetroPie</a:t>
            </a:r>
          </a:p>
        </p:txBody>
      </p:sp>
      <p:sp>
        <p:nvSpPr>
          <p:cNvPr id="6" name="Subtitle 5"/>
          <p:cNvSpPr>
            <a:spLocks noGrp="1"/>
          </p:cNvSpPr>
          <p:nvPr>
            <p:ph type="subTitle" idx="1"/>
          </p:nvPr>
        </p:nvSpPr>
        <p:spPr/>
        <p:txBody>
          <a:bodyPr>
            <a:normAutofit/>
          </a:bodyPr>
          <a:lstStyle/>
          <a:p>
            <a:r>
              <a:rPr lang="en-US" sz="2800" i="1" dirty="0">
                <a:solidFill>
                  <a:srgbClr val="D20014"/>
                </a:solidFill>
                <a:latin typeface="Exo SemiBold" panose="00000700000000000000" pitchFamily="2" charset="0"/>
              </a:rPr>
              <a:t>time: 5 – ??? minutes</a:t>
            </a:r>
          </a:p>
          <a:p>
            <a:r>
              <a:rPr lang="en-US" sz="2800" i="1" dirty="0">
                <a:solidFill>
                  <a:srgbClr val="D20014"/>
                </a:solidFill>
                <a:latin typeface="Exo SemiBold" panose="00000700000000000000" pitchFamily="2" charset="0"/>
              </a:rPr>
              <a:t>(depends on your Internet speed)</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11</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40119401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retropie.org.uk</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12</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4"/>
          <a:stretch>
            <a:fillRect/>
          </a:stretch>
        </p:blipFill>
        <p:spPr>
          <a:xfrm>
            <a:off x="1" y="1382494"/>
            <a:ext cx="9144000" cy="5579977"/>
          </a:xfrm>
          <a:prstGeom prst="rect">
            <a:avLst/>
          </a:prstGeom>
        </p:spPr>
      </p:pic>
    </p:spTree>
    <p:extLst>
      <p:ext uri="{BB962C8B-B14F-4D97-AF65-F5344CB8AC3E}">
        <p14:creationId xmlns:p14="http://schemas.microsoft.com/office/powerpoint/2010/main" val="2041825244"/>
      </p:ext>
    </p:extLst>
  </p:cSld>
  <p:clrMapOvr>
    <a:overrideClrMapping bg1="lt1" tx1="dk1" bg2="lt2" tx2="dk2" accent1="accent1" accent2="accent2" accent3="accent3" accent4="accent4" accent5="accent5" accent6="accent6" hlink="hlink" folHlink="folHlink"/>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retropie.org.uk</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13</a:t>
            </a:fld>
            <a:endParaRPr lang="en-US" i="1" dirty="0">
              <a:solidFill>
                <a:srgbClr val="D20014"/>
              </a:solidFill>
              <a:latin typeface="Exo SemiBold" panose="00000700000000000000" pitchFamily="2" charset="0"/>
            </a:endParaRPr>
          </a:p>
        </p:txBody>
      </p:sp>
      <p:pic>
        <p:nvPicPr>
          <p:cNvPr id="8" name="Picture 7">
            <a:extLst>
              <a:ext uri="{FF2B5EF4-FFF2-40B4-BE49-F238E27FC236}">
                <a16:creationId xmlns:a16="http://schemas.microsoft.com/office/drawing/2014/main" id="{29062609-9225-02D3-D686-CB57A595F3CE}"/>
              </a:ext>
            </a:extLst>
          </p:cNvPr>
          <p:cNvPicPr>
            <a:picLocks noChangeAspect="1"/>
          </p:cNvPicPr>
          <p:nvPr/>
        </p:nvPicPr>
        <p:blipFill rotWithShape="1">
          <a:blip r:embed="rId3"/>
          <a:srcRect l="18881" r="18881" b="34100"/>
          <a:stretch/>
        </p:blipFill>
        <p:spPr>
          <a:xfrm>
            <a:off x="0" y="1411970"/>
            <a:ext cx="9144000" cy="5446030"/>
          </a:xfrm>
          <a:prstGeom prst="rect">
            <a:avLst/>
          </a:prstGeom>
        </p:spPr>
      </p:pic>
    </p:spTree>
    <p:extLst>
      <p:ext uri="{BB962C8B-B14F-4D97-AF65-F5344CB8AC3E}">
        <p14:creationId xmlns:p14="http://schemas.microsoft.com/office/powerpoint/2010/main" val="20494811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RetroPie Emulation</a:t>
            </a:r>
          </a:p>
        </p:txBody>
      </p:sp>
      <p:sp>
        <p:nvSpPr>
          <p:cNvPr id="6" name="Subtitle 5"/>
          <p:cNvSpPr>
            <a:spLocks noGrp="1"/>
          </p:cNvSpPr>
          <p:nvPr>
            <p:ph sz="half" idx="1"/>
          </p:nvPr>
        </p:nvSpPr>
        <p:spPr>
          <a:xfrm>
            <a:off x="457200" y="1600200"/>
            <a:ext cx="2011680" cy="4525963"/>
          </a:xfrm>
        </p:spPr>
        <p:txBody>
          <a:bodyPr>
            <a:normAutofit fontScale="62500" lnSpcReduction="20000"/>
          </a:bodyPr>
          <a:lstStyle/>
          <a:p>
            <a:pPr marL="227013" indent="-227013">
              <a:buNone/>
            </a:pPr>
            <a:r>
              <a:rPr lang="en-US" i="1" dirty="0">
                <a:solidFill>
                  <a:srgbClr val="D20014"/>
                </a:solidFill>
                <a:latin typeface="Exo SemiBold" panose="00000700000000000000" pitchFamily="2" charset="0"/>
              </a:rPr>
              <a:t>3do</a:t>
            </a:r>
          </a:p>
          <a:p>
            <a:pPr marL="227013" indent="-227013">
              <a:buNone/>
            </a:pPr>
            <a:r>
              <a:rPr lang="en-US" i="1" dirty="0">
                <a:solidFill>
                  <a:srgbClr val="D20014"/>
                </a:solidFill>
                <a:latin typeface="Exo SemiBold" panose="00000700000000000000" pitchFamily="2" charset="0"/>
              </a:rPr>
              <a:t>Amiga</a:t>
            </a:r>
          </a:p>
          <a:p>
            <a:pPr marL="227013" indent="-227013">
              <a:buNone/>
            </a:pPr>
            <a:r>
              <a:rPr lang="en-US" i="1" dirty="0">
                <a:solidFill>
                  <a:srgbClr val="D20014"/>
                </a:solidFill>
                <a:latin typeface="Exo SemiBold" panose="00000700000000000000" pitchFamily="2" charset="0"/>
              </a:rPr>
              <a:t>Amstrad CPC</a:t>
            </a:r>
          </a:p>
          <a:p>
            <a:pPr marL="227013" indent="-227013">
              <a:buNone/>
            </a:pPr>
            <a:r>
              <a:rPr lang="en-US" i="1" dirty="0">
                <a:solidFill>
                  <a:srgbClr val="D20014"/>
                </a:solidFill>
                <a:latin typeface="Exo SemiBold" panose="00000700000000000000" pitchFamily="2" charset="0"/>
              </a:rPr>
              <a:t>Apple II</a:t>
            </a:r>
          </a:p>
          <a:p>
            <a:pPr marL="227013" indent="-227013">
              <a:buNone/>
            </a:pPr>
            <a:r>
              <a:rPr lang="en-US" i="1" dirty="0">
                <a:solidFill>
                  <a:srgbClr val="D20014"/>
                </a:solidFill>
                <a:latin typeface="Exo SemiBold" panose="00000700000000000000" pitchFamily="2" charset="0"/>
              </a:rPr>
              <a:t>Atari 2600</a:t>
            </a:r>
          </a:p>
          <a:p>
            <a:pPr marL="227013" indent="-227013">
              <a:buNone/>
            </a:pPr>
            <a:r>
              <a:rPr lang="en-US" i="1" dirty="0">
                <a:solidFill>
                  <a:srgbClr val="D20014"/>
                </a:solidFill>
                <a:latin typeface="Exo SemiBold" panose="00000700000000000000" pitchFamily="2" charset="0"/>
              </a:rPr>
              <a:t>Atari 5200</a:t>
            </a:r>
          </a:p>
          <a:p>
            <a:pPr marL="227013" indent="-227013">
              <a:buNone/>
            </a:pPr>
            <a:r>
              <a:rPr lang="en-US" i="1" dirty="0">
                <a:solidFill>
                  <a:srgbClr val="D20014"/>
                </a:solidFill>
                <a:latin typeface="Exo SemiBold" panose="00000700000000000000" pitchFamily="2" charset="0"/>
              </a:rPr>
              <a:t>Atari 7800</a:t>
            </a:r>
          </a:p>
          <a:p>
            <a:pPr marL="227013" indent="-227013">
              <a:buNone/>
            </a:pPr>
            <a:r>
              <a:rPr lang="en-US" i="1" dirty="0">
                <a:solidFill>
                  <a:srgbClr val="D20014"/>
                </a:solidFill>
                <a:latin typeface="Exo SemiBold" panose="00000700000000000000" pitchFamily="2" charset="0"/>
              </a:rPr>
              <a:t>Atari Jaguar</a:t>
            </a:r>
          </a:p>
          <a:p>
            <a:pPr marL="227013" indent="-227013">
              <a:buNone/>
            </a:pPr>
            <a:r>
              <a:rPr lang="en-US" i="1" dirty="0">
                <a:solidFill>
                  <a:srgbClr val="D20014"/>
                </a:solidFill>
                <a:latin typeface="Exo SemiBold" panose="00000700000000000000" pitchFamily="2" charset="0"/>
              </a:rPr>
              <a:t>Atari Lynx</a:t>
            </a:r>
          </a:p>
          <a:p>
            <a:pPr marL="227013" indent="-227013">
              <a:buNone/>
            </a:pPr>
            <a:r>
              <a:rPr lang="en-US" i="1" dirty="0">
                <a:solidFill>
                  <a:srgbClr val="D20014"/>
                </a:solidFill>
                <a:latin typeface="Exo SemiBold" panose="00000700000000000000" pitchFamily="2" charset="0"/>
              </a:rPr>
              <a:t>Atari ST</a:t>
            </a:r>
          </a:p>
          <a:p>
            <a:pPr marL="227013" indent="-227013">
              <a:buNone/>
            </a:pPr>
            <a:r>
              <a:rPr lang="en-US" i="1" dirty="0" err="1">
                <a:solidFill>
                  <a:srgbClr val="D20014"/>
                </a:solidFill>
                <a:latin typeface="Exo SemiBold" panose="00000700000000000000" pitchFamily="2" charset="0"/>
              </a:rPr>
              <a:t>Colecovision</a:t>
            </a:r>
            <a:endParaRPr lang="en-US" i="1" dirty="0">
              <a:solidFill>
                <a:srgbClr val="D20014"/>
              </a:solidFill>
              <a:latin typeface="Exo SemiBold" panose="00000700000000000000" pitchFamily="2" charset="0"/>
            </a:endParaRPr>
          </a:p>
          <a:p>
            <a:pPr marL="227013" indent="-227013">
              <a:buNone/>
            </a:pPr>
            <a:r>
              <a:rPr lang="en-US" i="1" dirty="0" err="1">
                <a:solidFill>
                  <a:srgbClr val="D20014"/>
                </a:solidFill>
                <a:latin typeface="Exo SemiBold" panose="00000700000000000000" pitchFamily="2" charset="0"/>
              </a:rPr>
              <a:t>CoCo</a:t>
            </a:r>
            <a:endParaRPr lang="en-US" i="1" dirty="0">
              <a:solidFill>
                <a:srgbClr val="D20014"/>
              </a:solidFill>
              <a:latin typeface="Exo SemiBold" panose="00000700000000000000" pitchFamily="2" charset="0"/>
            </a:endParaRPr>
          </a:p>
          <a:p>
            <a:pPr marL="227013" indent="-227013">
              <a:buNone/>
            </a:pPr>
            <a:r>
              <a:rPr lang="en-US" i="1" dirty="0">
                <a:solidFill>
                  <a:srgbClr val="D20014"/>
                </a:solidFill>
                <a:latin typeface="Exo SemiBold" panose="00000700000000000000" pitchFamily="2" charset="0"/>
              </a:rPr>
              <a:t>Commodore 64</a:t>
            </a:r>
            <a:endParaRPr lang="en-US" sz="2800" i="1" dirty="0">
              <a:solidFill>
                <a:srgbClr val="D20014"/>
              </a:solidFill>
              <a:latin typeface="Exo SemiBold" panose="00000700000000000000" pitchFamily="2" charset="0"/>
            </a:endParaRPr>
          </a:p>
        </p:txBody>
      </p:sp>
      <p:sp>
        <p:nvSpPr>
          <p:cNvPr id="3" name="Content Placeholder 2"/>
          <p:cNvSpPr>
            <a:spLocks noGrp="1"/>
          </p:cNvSpPr>
          <p:nvPr>
            <p:ph sz="half" idx="2"/>
          </p:nvPr>
        </p:nvSpPr>
        <p:spPr>
          <a:xfrm>
            <a:off x="4648200" y="1600200"/>
            <a:ext cx="2011680" cy="4525963"/>
          </a:xfrm>
        </p:spPr>
        <p:txBody>
          <a:bodyPr vert="horz" lIns="91440" tIns="45720" rIns="91440" bIns="45720" rtlCol="0">
            <a:normAutofit fontScale="62500" lnSpcReduction="20000"/>
          </a:bodyPr>
          <a:lstStyle/>
          <a:p>
            <a:pPr marL="227013" indent="-227013">
              <a:buNone/>
            </a:pPr>
            <a:r>
              <a:rPr lang="en-US" i="1" dirty="0">
                <a:solidFill>
                  <a:srgbClr val="D20014"/>
                </a:solidFill>
                <a:latin typeface="Exo SemiBold" panose="00000700000000000000" pitchFamily="2" charset="0"/>
              </a:rPr>
              <a:t>Neo Geo Pocket</a:t>
            </a:r>
          </a:p>
          <a:p>
            <a:pPr marL="227013" indent="-227013">
              <a:buNone/>
            </a:pPr>
            <a:r>
              <a:rPr lang="en-US" i="1" dirty="0">
                <a:solidFill>
                  <a:srgbClr val="D20014"/>
                </a:solidFill>
                <a:latin typeface="Exo SemiBold" panose="00000700000000000000" pitchFamily="2" charset="0"/>
              </a:rPr>
              <a:t>Neo Geo Pocket Color</a:t>
            </a:r>
          </a:p>
          <a:p>
            <a:pPr marL="227013" indent="-227013">
              <a:buNone/>
            </a:pPr>
            <a:r>
              <a:rPr lang="en-US" i="1" dirty="0">
                <a:solidFill>
                  <a:srgbClr val="D20014"/>
                </a:solidFill>
                <a:latin typeface="Exo SemiBold" panose="00000700000000000000" pitchFamily="2" charset="0"/>
              </a:rPr>
              <a:t>Nintendo 64</a:t>
            </a:r>
          </a:p>
          <a:p>
            <a:pPr marL="227013" indent="-227013">
              <a:buNone/>
            </a:pPr>
            <a:r>
              <a:rPr lang="en-US" i="1" dirty="0">
                <a:solidFill>
                  <a:srgbClr val="D20014"/>
                </a:solidFill>
                <a:latin typeface="Exo SemiBold" panose="00000700000000000000" pitchFamily="2" charset="0"/>
              </a:rPr>
              <a:t>Nintendo DS</a:t>
            </a:r>
          </a:p>
          <a:p>
            <a:pPr marL="227013" indent="-227013">
              <a:buNone/>
            </a:pPr>
            <a:r>
              <a:rPr lang="en-US" i="1" dirty="0">
                <a:solidFill>
                  <a:srgbClr val="D20014"/>
                </a:solidFill>
                <a:latin typeface="Exo SemiBold" panose="00000700000000000000" pitchFamily="2" charset="0"/>
              </a:rPr>
              <a:t>Nintendo Entertainment System</a:t>
            </a:r>
          </a:p>
          <a:p>
            <a:pPr marL="227013" indent="-227013">
              <a:buNone/>
            </a:pPr>
            <a:r>
              <a:rPr lang="en-US" i="1" dirty="0" err="1">
                <a:solidFill>
                  <a:srgbClr val="D20014"/>
                </a:solidFill>
                <a:latin typeface="Exo SemiBold" panose="00000700000000000000" pitchFamily="2" charset="0"/>
              </a:rPr>
              <a:t>Oric</a:t>
            </a:r>
            <a:endParaRPr lang="en-US" i="1" dirty="0">
              <a:solidFill>
                <a:srgbClr val="D20014"/>
              </a:solidFill>
              <a:latin typeface="Exo SemiBold" panose="00000700000000000000" pitchFamily="2" charset="0"/>
            </a:endParaRPr>
          </a:p>
          <a:p>
            <a:pPr marL="227013" indent="-227013">
              <a:buNone/>
            </a:pPr>
            <a:r>
              <a:rPr lang="en-US" i="1" dirty="0">
                <a:solidFill>
                  <a:srgbClr val="D20014"/>
                </a:solidFill>
                <a:latin typeface="Exo SemiBold" panose="00000700000000000000" pitchFamily="2" charset="0"/>
              </a:rPr>
              <a:t>PC</a:t>
            </a:r>
          </a:p>
          <a:p>
            <a:pPr marL="227013" indent="-227013">
              <a:buNone/>
            </a:pPr>
            <a:r>
              <a:rPr lang="en-US" i="1" dirty="0">
                <a:solidFill>
                  <a:srgbClr val="D20014"/>
                </a:solidFill>
                <a:latin typeface="Exo SemiBold" panose="00000700000000000000" pitchFamily="2" charset="0"/>
              </a:rPr>
              <a:t>PC Engine / TurboGrafx16</a:t>
            </a:r>
          </a:p>
          <a:p>
            <a:pPr marL="227013" indent="-227013">
              <a:buNone/>
            </a:pPr>
            <a:r>
              <a:rPr lang="en-US" i="1" dirty="0" err="1">
                <a:solidFill>
                  <a:srgbClr val="D20014"/>
                </a:solidFill>
                <a:latin typeface="Exo SemiBold" panose="00000700000000000000" pitchFamily="2" charset="0"/>
              </a:rPr>
              <a:t>Playstation</a:t>
            </a:r>
            <a:r>
              <a:rPr lang="en-US" i="1" dirty="0">
                <a:solidFill>
                  <a:srgbClr val="D20014"/>
                </a:solidFill>
                <a:latin typeface="Exo SemiBold" panose="00000700000000000000" pitchFamily="2" charset="0"/>
              </a:rPr>
              <a:t> 1</a:t>
            </a:r>
          </a:p>
          <a:p>
            <a:pPr marL="227013" indent="-227013">
              <a:buNone/>
            </a:pPr>
            <a:r>
              <a:rPr lang="en-US" i="1" dirty="0" err="1">
                <a:solidFill>
                  <a:srgbClr val="D20014"/>
                </a:solidFill>
                <a:latin typeface="Exo SemiBold" panose="00000700000000000000" pitchFamily="2" charset="0"/>
              </a:rPr>
              <a:t>Playstation</a:t>
            </a:r>
            <a:r>
              <a:rPr lang="en-US" i="1" dirty="0">
                <a:solidFill>
                  <a:srgbClr val="D20014"/>
                </a:solidFill>
                <a:latin typeface="Exo SemiBold" panose="00000700000000000000" pitchFamily="2" charset="0"/>
              </a:rPr>
              <a:t> 2*</a:t>
            </a:r>
          </a:p>
          <a:p>
            <a:pPr marL="227013" indent="-227013">
              <a:buNone/>
            </a:pPr>
            <a:r>
              <a:rPr lang="en-US" i="1" dirty="0">
                <a:solidFill>
                  <a:srgbClr val="D20014"/>
                </a:solidFill>
                <a:latin typeface="Exo SemiBold" panose="00000700000000000000" pitchFamily="2" charset="0"/>
              </a:rPr>
              <a:t>PSP</a:t>
            </a:r>
          </a:p>
          <a:p>
            <a:pPr marL="227013" indent="-227013">
              <a:buNone/>
            </a:pPr>
            <a:r>
              <a:rPr lang="en-US" i="1" dirty="0">
                <a:solidFill>
                  <a:srgbClr val="D20014"/>
                </a:solidFill>
                <a:latin typeface="Exo SemiBold" panose="00000700000000000000" pitchFamily="2" charset="0"/>
              </a:rPr>
              <a:t>SAM coupé</a:t>
            </a:r>
          </a:p>
          <a:p>
            <a:pPr marL="227013" indent="-227013">
              <a:buNone/>
            </a:pPr>
            <a:r>
              <a:rPr lang="en-US" i="1" dirty="0">
                <a:solidFill>
                  <a:srgbClr val="D20014"/>
                </a:solidFill>
                <a:latin typeface="Exo SemiBold" panose="00000700000000000000" pitchFamily="2" charset="0"/>
              </a:rPr>
              <a:t>Sega 32X</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14</a:t>
            </a:fld>
            <a:endParaRPr lang="en-US" i="1" dirty="0">
              <a:solidFill>
                <a:srgbClr val="D20014"/>
              </a:solidFill>
              <a:latin typeface="Exo SemiBold" panose="00000700000000000000" pitchFamily="2" charset="0"/>
            </a:endParaRPr>
          </a:p>
        </p:txBody>
      </p:sp>
      <p:sp>
        <p:nvSpPr>
          <p:cNvPr id="7" name="Subtitle 5"/>
          <p:cNvSpPr txBox="1">
            <a:spLocks/>
          </p:cNvSpPr>
          <p:nvPr/>
        </p:nvSpPr>
        <p:spPr>
          <a:xfrm>
            <a:off x="2514600" y="1600200"/>
            <a:ext cx="201168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D20014"/>
              </a:solidFill>
              <a:latin typeface="Exo SemiBold" panose="00000700000000000000" pitchFamily="2" charset="0"/>
            </a:endParaRPr>
          </a:p>
        </p:txBody>
      </p:sp>
      <p:sp>
        <p:nvSpPr>
          <p:cNvPr id="8" name="Content Placeholder 2"/>
          <p:cNvSpPr txBox="1">
            <a:spLocks/>
          </p:cNvSpPr>
          <p:nvPr/>
        </p:nvSpPr>
        <p:spPr>
          <a:xfrm>
            <a:off x="6705600" y="1600200"/>
            <a:ext cx="2011680" cy="4525963"/>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endParaRPr lang="en-US" i="1" dirty="0">
              <a:solidFill>
                <a:srgbClr val="D20014"/>
              </a:solidFill>
              <a:latin typeface="Exo SemiBold" panose="00000700000000000000" pitchFamily="2" charset="0"/>
            </a:endParaRPr>
          </a:p>
        </p:txBody>
      </p:sp>
      <p:sp>
        <p:nvSpPr>
          <p:cNvPr id="9" name="Subtitle 5"/>
          <p:cNvSpPr txBox="1">
            <a:spLocks/>
          </p:cNvSpPr>
          <p:nvPr/>
        </p:nvSpPr>
        <p:spPr>
          <a:xfrm>
            <a:off x="2514600" y="1600200"/>
            <a:ext cx="2011680" cy="452596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27013" indent="-227013">
              <a:buNone/>
            </a:pPr>
            <a:r>
              <a:rPr lang="en-US" sz="1800" i="1" dirty="0">
                <a:solidFill>
                  <a:srgbClr val="D20014"/>
                </a:solidFill>
                <a:latin typeface="Exo SemiBold" panose="00000700000000000000" pitchFamily="2" charset="0"/>
              </a:rPr>
              <a:t>Dragon 32</a:t>
            </a:r>
          </a:p>
          <a:p>
            <a:pPr marL="227013" indent="-227013">
              <a:buNone/>
            </a:pPr>
            <a:r>
              <a:rPr lang="en-US" sz="1800" i="1" dirty="0">
                <a:solidFill>
                  <a:srgbClr val="D20014"/>
                </a:solidFill>
                <a:latin typeface="Exo SemiBold" panose="00000700000000000000" pitchFamily="2" charset="0"/>
              </a:rPr>
              <a:t>Dreamcast</a:t>
            </a:r>
          </a:p>
          <a:p>
            <a:pPr marL="227013" indent="-227013">
              <a:buNone/>
            </a:pPr>
            <a:r>
              <a:rPr lang="en-US" sz="1800" i="1" dirty="0">
                <a:solidFill>
                  <a:srgbClr val="D20014"/>
                </a:solidFill>
                <a:latin typeface="Exo SemiBold" panose="00000700000000000000" pitchFamily="2" charset="0"/>
              </a:rPr>
              <a:t>GameCube*</a:t>
            </a:r>
          </a:p>
          <a:p>
            <a:pPr marL="227013" indent="-227013">
              <a:buNone/>
            </a:pPr>
            <a:r>
              <a:rPr lang="en-US" sz="1800" i="1" dirty="0">
                <a:solidFill>
                  <a:srgbClr val="D20014"/>
                </a:solidFill>
                <a:latin typeface="Exo SemiBold" panose="00000700000000000000" pitchFamily="2" charset="0"/>
              </a:rPr>
              <a:t>Game Gear</a:t>
            </a:r>
          </a:p>
          <a:p>
            <a:pPr marL="227013" indent="-227013">
              <a:buNone/>
            </a:pPr>
            <a:r>
              <a:rPr lang="en-US" sz="1800" i="1" dirty="0">
                <a:solidFill>
                  <a:srgbClr val="D20014"/>
                </a:solidFill>
                <a:latin typeface="Exo SemiBold" panose="00000700000000000000" pitchFamily="2" charset="0"/>
              </a:rPr>
              <a:t>Game Boy</a:t>
            </a:r>
          </a:p>
          <a:p>
            <a:pPr marL="227013" indent="-227013">
              <a:buNone/>
            </a:pPr>
            <a:r>
              <a:rPr lang="en-US" sz="1800" i="1" dirty="0">
                <a:solidFill>
                  <a:srgbClr val="D20014"/>
                </a:solidFill>
                <a:latin typeface="Exo SemiBold" panose="00000700000000000000" pitchFamily="2" charset="0"/>
              </a:rPr>
              <a:t>Game Boy Color</a:t>
            </a:r>
          </a:p>
          <a:p>
            <a:pPr marL="227013" indent="-227013">
              <a:buNone/>
            </a:pPr>
            <a:r>
              <a:rPr lang="en-US" sz="1800" i="1" dirty="0">
                <a:solidFill>
                  <a:srgbClr val="D20014"/>
                </a:solidFill>
                <a:latin typeface="Exo SemiBold" panose="00000700000000000000" pitchFamily="2" charset="0"/>
              </a:rPr>
              <a:t>Game Boy Advance</a:t>
            </a:r>
          </a:p>
          <a:p>
            <a:pPr marL="227013" indent="-227013">
              <a:buNone/>
            </a:pPr>
            <a:r>
              <a:rPr lang="en-US" sz="1800" i="1" dirty="0" err="1">
                <a:solidFill>
                  <a:srgbClr val="D20014"/>
                </a:solidFill>
                <a:latin typeface="Exo SemiBold" panose="00000700000000000000" pitchFamily="2" charset="0"/>
              </a:rPr>
              <a:t>Intellivision</a:t>
            </a:r>
            <a:endParaRPr lang="en-US" sz="1800" i="1" dirty="0">
              <a:solidFill>
                <a:srgbClr val="D20014"/>
              </a:solidFill>
              <a:latin typeface="Exo SemiBold" panose="00000700000000000000" pitchFamily="2" charset="0"/>
            </a:endParaRPr>
          </a:p>
          <a:p>
            <a:pPr marL="227013" indent="-227013">
              <a:buNone/>
            </a:pPr>
            <a:r>
              <a:rPr lang="en-US" sz="1800" i="1" dirty="0">
                <a:solidFill>
                  <a:srgbClr val="D20014"/>
                </a:solidFill>
                <a:latin typeface="Exo SemiBold" panose="00000700000000000000" pitchFamily="2" charset="0"/>
              </a:rPr>
              <a:t>Macintosh</a:t>
            </a:r>
          </a:p>
          <a:p>
            <a:pPr marL="227013" indent="-227013">
              <a:buNone/>
            </a:pPr>
            <a:r>
              <a:rPr lang="en-US" sz="1800" i="1" dirty="0" err="1">
                <a:solidFill>
                  <a:srgbClr val="D20014"/>
                </a:solidFill>
                <a:latin typeface="Exo SemiBold" panose="00000700000000000000" pitchFamily="2" charset="0"/>
              </a:rPr>
              <a:t>Mame</a:t>
            </a:r>
            <a:endParaRPr lang="en-US" sz="1800" i="1" dirty="0">
              <a:solidFill>
                <a:srgbClr val="D20014"/>
              </a:solidFill>
              <a:latin typeface="Exo SemiBold" panose="00000700000000000000" pitchFamily="2" charset="0"/>
            </a:endParaRPr>
          </a:p>
          <a:p>
            <a:pPr marL="227013" indent="-227013">
              <a:buNone/>
            </a:pPr>
            <a:r>
              <a:rPr lang="en-US" sz="1800" i="1" dirty="0">
                <a:solidFill>
                  <a:srgbClr val="D20014"/>
                </a:solidFill>
                <a:latin typeface="Exo SemiBold" panose="00000700000000000000" pitchFamily="2" charset="0"/>
              </a:rPr>
              <a:t>Master System</a:t>
            </a:r>
          </a:p>
          <a:p>
            <a:pPr marL="227013" indent="-227013">
              <a:buNone/>
            </a:pPr>
            <a:r>
              <a:rPr lang="en-US" sz="1800" i="1" dirty="0">
                <a:solidFill>
                  <a:srgbClr val="D20014"/>
                </a:solidFill>
                <a:latin typeface="Exo SemiBold" panose="00000700000000000000" pitchFamily="2" charset="0"/>
              </a:rPr>
              <a:t>MSX</a:t>
            </a:r>
          </a:p>
          <a:p>
            <a:pPr marL="227013" indent="-227013">
              <a:buNone/>
            </a:pPr>
            <a:r>
              <a:rPr lang="en-US" sz="1800" i="1" dirty="0">
                <a:solidFill>
                  <a:srgbClr val="D20014"/>
                </a:solidFill>
                <a:latin typeface="Exo SemiBold" panose="00000700000000000000" pitchFamily="2" charset="0"/>
              </a:rPr>
              <a:t>Neo Geo</a:t>
            </a:r>
          </a:p>
        </p:txBody>
      </p:sp>
      <p:sp>
        <p:nvSpPr>
          <p:cNvPr id="10" name="Content Placeholder 2"/>
          <p:cNvSpPr txBox="1">
            <a:spLocks/>
          </p:cNvSpPr>
          <p:nvPr/>
        </p:nvSpPr>
        <p:spPr>
          <a:xfrm>
            <a:off x="6721450" y="1600200"/>
            <a:ext cx="2011680" cy="4525963"/>
          </a:xfrm>
          <a:prstGeom prst="rect">
            <a:avLst/>
          </a:prstGeom>
        </p:spPr>
        <p:txBody>
          <a:bodyPr vert="horz" lIns="91440" tIns="45720" rIns="91440" bIns="45720" rtlCol="0">
            <a:normAutofit fontScale="62500" lnSpcReduction="20000"/>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27013" indent="-227013">
              <a:buNone/>
            </a:pPr>
            <a:r>
              <a:rPr lang="en-US" i="1" dirty="0">
                <a:solidFill>
                  <a:srgbClr val="D20014"/>
                </a:solidFill>
                <a:latin typeface="Exo SemiBold" panose="00000700000000000000" pitchFamily="2" charset="0"/>
              </a:rPr>
              <a:t>Sega CD</a:t>
            </a:r>
          </a:p>
          <a:p>
            <a:pPr marL="227013" indent="-227013">
              <a:buNone/>
            </a:pPr>
            <a:r>
              <a:rPr lang="en-US" i="1" dirty="0">
                <a:solidFill>
                  <a:srgbClr val="D20014"/>
                </a:solidFill>
                <a:latin typeface="Exo SemiBold" panose="00000700000000000000" pitchFamily="2" charset="0"/>
              </a:rPr>
              <a:t>Sega Genesis / </a:t>
            </a:r>
            <a:r>
              <a:rPr lang="en-US" i="1" dirty="0" err="1">
                <a:solidFill>
                  <a:srgbClr val="D20014"/>
                </a:solidFill>
                <a:latin typeface="Exo SemiBold" panose="00000700000000000000" pitchFamily="2" charset="0"/>
              </a:rPr>
              <a:t>Megadrive</a:t>
            </a:r>
            <a:endParaRPr lang="en-US" i="1" dirty="0">
              <a:solidFill>
                <a:srgbClr val="D20014"/>
              </a:solidFill>
              <a:latin typeface="Exo SemiBold" panose="00000700000000000000" pitchFamily="2" charset="0"/>
            </a:endParaRPr>
          </a:p>
          <a:p>
            <a:pPr marL="227013" indent="-227013">
              <a:buNone/>
            </a:pPr>
            <a:r>
              <a:rPr lang="en-US" i="1" dirty="0">
                <a:solidFill>
                  <a:srgbClr val="D20014"/>
                </a:solidFill>
                <a:latin typeface="Exo SemiBold" panose="00000700000000000000" pitchFamily="2" charset="0"/>
              </a:rPr>
              <a:t>Sega SG-1000</a:t>
            </a:r>
          </a:p>
          <a:p>
            <a:pPr marL="227013" indent="-227013">
              <a:buNone/>
            </a:pPr>
            <a:r>
              <a:rPr lang="en-US" i="1" dirty="0">
                <a:solidFill>
                  <a:srgbClr val="D20014"/>
                </a:solidFill>
                <a:latin typeface="Exo SemiBold" panose="00000700000000000000" pitchFamily="2" charset="0"/>
              </a:rPr>
              <a:t>Super Nintendo</a:t>
            </a:r>
          </a:p>
          <a:p>
            <a:pPr marL="227013" indent="-227013">
              <a:buNone/>
            </a:pPr>
            <a:r>
              <a:rPr lang="en-US" i="1" dirty="0">
                <a:solidFill>
                  <a:srgbClr val="D20014"/>
                </a:solidFill>
                <a:latin typeface="Exo SemiBold" panose="00000700000000000000" pitchFamily="2" charset="0"/>
              </a:rPr>
              <a:t>TI-99/4A</a:t>
            </a:r>
          </a:p>
          <a:p>
            <a:pPr marL="227013" indent="-227013">
              <a:buNone/>
            </a:pPr>
            <a:r>
              <a:rPr lang="en-US" i="1" dirty="0">
                <a:solidFill>
                  <a:srgbClr val="D20014"/>
                </a:solidFill>
                <a:latin typeface="Exo SemiBold" panose="00000700000000000000" pitchFamily="2" charset="0"/>
              </a:rPr>
              <a:t>TRS-80</a:t>
            </a:r>
          </a:p>
          <a:p>
            <a:pPr marL="227013" indent="-227013">
              <a:buNone/>
            </a:pPr>
            <a:r>
              <a:rPr lang="en-US" i="1" dirty="0" err="1">
                <a:solidFill>
                  <a:srgbClr val="D20014"/>
                </a:solidFill>
                <a:latin typeface="Exo SemiBold" panose="00000700000000000000" pitchFamily="2" charset="0"/>
              </a:rPr>
              <a:t>Vectrex</a:t>
            </a:r>
            <a:endParaRPr lang="en-US" i="1" dirty="0">
              <a:solidFill>
                <a:srgbClr val="D20014"/>
              </a:solidFill>
              <a:latin typeface="Exo SemiBold" panose="00000700000000000000" pitchFamily="2" charset="0"/>
            </a:endParaRPr>
          </a:p>
          <a:p>
            <a:pPr marL="227013" indent="-227013">
              <a:buNone/>
            </a:pPr>
            <a:r>
              <a:rPr lang="en-US" i="1" dirty="0" err="1">
                <a:solidFill>
                  <a:srgbClr val="D20014"/>
                </a:solidFill>
                <a:latin typeface="Exo SemiBold" panose="00000700000000000000" pitchFamily="2" charset="0"/>
              </a:rPr>
              <a:t>Videopac</a:t>
            </a:r>
            <a:r>
              <a:rPr lang="en-US" i="1" dirty="0">
                <a:solidFill>
                  <a:srgbClr val="D20014"/>
                </a:solidFill>
                <a:latin typeface="Exo SemiBold" panose="00000700000000000000" pitchFamily="2" charset="0"/>
              </a:rPr>
              <a:t> / Odyssey 2</a:t>
            </a:r>
          </a:p>
          <a:p>
            <a:pPr marL="227013" indent="-227013">
              <a:buNone/>
            </a:pPr>
            <a:r>
              <a:rPr lang="en-US" i="1" dirty="0">
                <a:solidFill>
                  <a:srgbClr val="D20014"/>
                </a:solidFill>
                <a:latin typeface="Exo SemiBold" panose="00000700000000000000" pitchFamily="2" charset="0"/>
              </a:rPr>
              <a:t>Virtual Boy</a:t>
            </a:r>
          </a:p>
          <a:p>
            <a:pPr marL="227013" indent="-227013">
              <a:buNone/>
            </a:pPr>
            <a:r>
              <a:rPr lang="en-US" i="1" dirty="0">
                <a:solidFill>
                  <a:srgbClr val="D20014"/>
                </a:solidFill>
                <a:latin typeface="Exo SemiBold" panose="00000700000000000000" pitchFamily="2" charset="0"/>
              </a:rPr>
              <a:t>Wii*</a:t>
            </a:r>
          </a:p>
          <a:p>
            <a:pPr marL="227013" indent="-227013">
              <a:buNone/>
            </a:pPr>
            <a:r>
              <a:rPr lang="en-US" i="1" dirty="0" err="1">
                <a:solidFill>
                  <a:srgbClr val="D20014"/>
                </a:solidFill>
                <a:latin typeface="Exo SemiBold" panose="00000700000000000000" pitchFamily="2" charset="0"/>
              </a:rPr>
              <a:t>Wonderwan</a:t>
            </a:r>
            <a:endParaRPr lang="en-US" i="1" dirty="0">
              <a:solidFill>
                <a:srgbClr val="D20014"/>
              </a:solidFill>
              <a:latin typeface="Exo SemiBold" panose="00000700000000000000" pitchFamily="2" charset="0"/>
            </a:endParaRPr>
          </a:p>
          <a:p>
            <a:pPr marL="227013" indent="-227013">
              <a:buNone/>
            </a:pPr>
            <a:r>
              <a:rPr lang="en-US" i="1" dirty="0" err="1">
                <a:solidFill>
                  <a:srgbClr val="D20014"/>
                </a:solidFill>
                <a:latin typeface="Exo SemiBold" panose="00000700000000000000" pitchFamily="2" charset="0"/>
              </a:rPr>
              <a:t>Wonderwan</a:t>
            </a:r>
            <a:r>
              <a:rPr lang="en-US" i="1" dirty="0">
                <a:solidFill>
                  <a:srgbClr val="D20014"/>
                </a:solidFill>
                <a:latin typeface="Exo SemiBold" panose="00000700000000000000" pitchFamily="2" charset="0"/>
              </a:rPr>
              <a:t> Color</a:t>
            </a:r>
          </a:p>
          <a:p>
            <a:pPr marL="227013" indent="-227013">
              <a:buNone/>
            </a:pPr>
            <a:r>
              <a:rPr lang="en-US" i="1" dirty="0">
                <a:solidFill>
                  <a:srgbClr val="D20014"/>
                </a:solidFill>
                <a:latin typeface="Exo SemiBold" panose="00000700000000000000" pitchFamily="2" charset="0"/>
              </a:rPr>
              <a:t>ZX Spectrum</a:t>
            </a:r>
          </a:p>
        </p:txBody>
      </p:sp>
      <p:sp>
        <p:nvSpPr>
          <p:cNvPr id="11" name="Subtitle 5">
            <a:extLst>
              <a:ext uri="{FF2B5EF4-FFF2-40B4-BE49-F238E27FC236}">
                <a16:creationId xmlns:a16="http://schemas.microsoft.com/office/drawing/2014/main" id="{212EA662-F3AD-4C58-B9FB-E9CB7AC76F0E}"/>
              </a:ext>
            </a:extLst>
          </p:cNvPr>
          <p:cNvSpPr txBox="1">
            <a:spLocks/>
          </p:cNvSpPr>
          <p:nvPr/>
        </p:nvSpPr>
        <p:spPr>
          <a:xfrm>
            <a:off x="30858" y="6583362"/>
            <a:ext cx="5270290" cy="274638"/>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9pPr>
          </a:lstStyle>
          <a:p>
            <a:pPr marL="227013" indent="-227013">
              <a:buFont typeface="Arial" panose="020B0604020202020204" pitchFamily="34" charset="0"/>
              <a:buNone/>
            </a:pPr>
            <a:r>
              <a:rPr lang="en-US" sz="1100" i="1" dirty="0">
                <a:solidFill>
                  <a:srgbClr val="D20014"/>
                </a:solidFill>
                <a:latin typeface="Exo SemiBold" panose="00000700000000000000" pitchFamily="2" charset="0"/>
              </a:rPr>
              <a:t>* GameCube, Wii, &amp; PS2 will not work on Raspberry Pi</a:t>
            </a:r>
          </a:p>
        </p:txBody>
      </p:sp>
    </p:spTree>
    <p:extLst>
      <p:ext uri="{BB962C8B-B14F-4D97-AF65-F5344CB8AC3E}">
        <p14:creationId xmlns:p14="http://schemas.microsoft.com/office/powerpoint/2010/main" val="3598436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2. Flash to SD Card</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~20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15</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4"/>
          <a:srcRect l="8383" r="8381" b="5849"/>
          <a:stretch/>
        </p:blipFill>
        <p:spPr>
          <a:xfrm>
            <a:off x="0" y="1417638"/>
            <a:ext cx="9144000" cy="4906962"/>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etcher.io</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16</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2930677929"/>
      </p:ext>
    </p:extLst>
  </p:cSld>
  <p:clrMapOvr>
    <a:overrideClrMapping bg1="lt1" tx1="dk1" bg2="lt2" tx2="dk2" accent1="accent1" accent2="accent2" accent3="accent3" accent4="accent4" accent5="accent5" accent6="accent6" hlink="hlink" folHlink="folHlink"/>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17</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3"/>
          <a:stretch>
            <a:fillRect/>
          </a:stretch>
        </p:blipFill>
        <p:spPr>
          <a:xfrm>
            <a:off x="1828800" y="19639"/>
            <a:ext cx="5486400" cy="3468335"/>
          </a:xfrm>
          <a:prstGeom prst="rect">
            <a:avLst/>
          </a:prstGeom>
        </p:spPr>
      </p:pic>
      <p:pic>
        <p:nvPicPr>
          <p:cNvPr id="6" name="Picture 5"/>
          <p:cNvPicPr>
            <a:picLocks noChangeAspect="1"/>
          </p:cNvPicPr>
          <p:nvPr/>
        </p:nvPicPr>
        <p:blipFill>
          <a:blip r:embed="rId4"/>
          <a:stretch>
            <a:fillRect/>
          </a:stretch>
        </p:blipFill>
        <p:spPr>
          <a:xfrm>
            <a:off x="1828800" y="3501174"/>
            <a:ext cx="5492453" cy="3362325"/>
          </a:xfrm>
          <a:prstGeom prst="rect">
            <a:avLst/>
          </a:prstGeom>
        </p:spPr>
      </p:pic>
    </p:spTree>
    <p:extLst>
      <p:ext uri="{BB962C8B-B14F-4D97-AF65-F5344CB8AC3E}">
        <p14:creationId xmlns:p14="http://schemas.microsoft.com/office/powerpoint/2010/main" val="35802661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18</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3"/>
          <a:stretch>
            <a:fillRect/>
          </a:stretch>
        </p:blipFill>
        <p:spPr>
          <a:xfrm>
            <a:off x="1828800" y="1"/>
            <a:ext cx="5486401" cy="3468336"/>
          </a:xfrm>
          <a:prstGeom prst="rect">
            <a:avLst/>
          </a:prstGeom>
        </p:spPr>
      </p:pic>
      <p:pic>
        <p:nvPicPr>
          <p:cNvPr id="6" name="Picture 5"/>
          <p:cNvPicPr>
            <a:picLocks noChangeAspect="1"/>
          </p:cNvPicPr>
          <p:nvPr/>
        </p:nvPicPr>
        <p:blipFill>
          <a:blip r:embed="rId4"/>
          <a:stretch>
            <a:fillRect/>
          </a:stretch>
        </p:blipFill>
        <p:spPr>
          <a:xfrm>
            <a:off x="1828800" y="3389664"/>
            <a:ext cx="5486401" cy="3468336"/>
          </a:xfrm>
          <a:prstGeom prst="rect">
            <a:avLst/>
          </a:prstGeom>
        </p:spPr>
      </p:pic>
    </p:spTree>
    <p:extLst>
      <p:ext uri="{BB962C8B-B14F-4D97-AF65-F5344CB8AC3E}">
        <p14:creationId xmlns:p14="http://schemas.microsoft.com/office/powerpoint/2010/main" val="1592812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19</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3"/>
          <a:stretch>
            <a:fillRect/>
          </a:stretch>
        </p:blipFill>
        <p:spPr>
          <a:xfrm>
            <a:off x="1828800" y="0"/>
            <a:ext cx="5486400" cy="3468335"/>
          </a:xfrm>
          <a:prstGeom prst="rect">
            <a:avLst/>
          </a:prstGeom>
        </p:spPr>
      </p:pic>
      <p:pic>
        <p:nvPicPr>
          <p:cNvPr id="6" name="Picture 5"/>
          <p:cNvPicPr>
            <a:picLocks noChangeAspect="1"/>
          </p:cNvPicPr>
          <p:nvPr/>
        </p:nvPicPr>
        <p:blipFill>
          <a:blip r:embed="rId4"/>
          <a:stretch>
            <a:fillRect/>
          </a:stretch>
        </p:blipFill>
        <p:spPr>
          <a:xfrm>
            <a:off x="1828800" y="3389665"/>
            <a:ext cx="5486400" cy="3468335"/>
          </a:xfrm>
          <a:prstGeom prst="rect">
            <a:avLst/>
          </a:prstGeom>
        </p:spPr>
      </p:pic>
    </p:spTree>
    <p:extLst>
      <p:ext uri="{BB962C8B-B14F-4D97-AF65-F5344CB8AC3E}">
        <p14:creationId xmlns:p14="http://schemas.microsoft.com/office/powerpoint/2010/main" val="101413272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673FCA-E9AA-4AB9-8FB0-B809B92B7A4D}"/>
              </a:ext>
            </a:extLst>
          </p:cNvPr>
          <p:cNvPicPr>
            <a:picLocks noChangeAspect="1"/>
          </p:cNvPicPr>
          <p:nvPr/>
        </p:nvPicPr>
        <p:blipFill rotWithShape="1">
          <a:blip r:embed="rId2"/>
          <a:srcRect t="31827"/>
          <a:stretch/>
        </p:blipFill>
        <p:spPr>
          <a:xfrm>
            <a:off x="5355043" y="1753352"/>
            <a:ext cx="3236463" cy="1376235"/>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Who is Tim?</a:t>
            </a:r>
          </a:p>
        </p:txBody>
      </p:sp>
      <p:sp>
        <p:nvSpPr>
          <p:cNvPr id="3" name="Content Placeholder 2"/>
          <p:cNvSpPr>
            <a:spLocks noGrp="1"/>
          </p:cNvSpPr>
          <p:nvPr>
            <p:ph sz="half" idx="1"/>
          </p:nvPr>
        </p:nvSpPr>
        <p:spPr>
          <a:xfrm>
            <a:off x="457199" y="1600200"/>
            <a:ext cx="8077201" cy="4525963"/>
          </a:xfrm>
        </p:spPr>
        <p:txBody>
          <a:bodyPr>
            <a:normAutofit/>
          </a:bodyPr>
          <a:lstStyle/>
          <a:p>
            <a:pPr>
              <a:spcBef>
                <a:spcPts val="0"/>
              </a:spcBef>
            </a:pPr>
            <a:r>
              <a:rPr lang="en-US" i="1" dirty="0">
                <a:solidFill>
                  <a:srgbClr val="D20014"/>
                </a:solidFill>
                <a:latin typeface="Exo SemiBold" panose="00000700000000000000" pitchFamily="2" charset="0"/>
              </a:rPr>
              <a:t>@The_Tim on Twitter</a:t>
            </a:r>
          </a:p>
          <a:p>
            <a:pPr>
              <a:spcBef>
                <a:spcPts val="0"/>
              </a:spcBef>
            </a:pPr>
            <a:r>
              <a:rPr lang="en-US" i="1" dirty="0">
                <a:solidFill>
                  <a:srgbClr val="D20014"/>
                </a:solidFill>
                <a:latin typeface="Exo SemiBold" panose="00000700000000000000" pitchFamily="2" charset="0"/>
              </a:rPr>
              <a:t>gamer since 198X</a:t>
            </a:r>
          </a:p>
          <a:p>
            <a:pPr>
              <a:spcBef>
                <a:spcPts val="0"/>
              </a:spcBef>
            </a:pPr>
            <a:r>
              <a:rPr lang="en-US" i="1" dirty="0">
                <a:solidFill>
                  <a:srgbClr val="D20014"/>
                </a:solidFill>
                <a:latin typeface="Exo SemiBold" panose="00000700000000000000" pitchFamily="2" charset="0"/>
              </a:rPr>
              <a:t>sci-fi comedy podcaster</a:t>
            </a:r>
          </a:p>
          <a:p>
            <a:pPr>
              <a:spcBef>
                <a:spcPts val="0"/>
              </a:spcBef>
            </a:pPr>
            <a:r>
              <a:rPr lang="en-US" i="1" dirty="0">
                <a:solidFill>
                  <a:srgbClr val="D20014"/>
                </a:solidFill>
                <a:latin typeface="Exo SemiBold" panose="00000700000000000000" pitchFamily="2" charset="0"/>
              </a:rPr>
              <a:t>dog owner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638800" y="3879835"/>
            <a:ext cx="2668952" cy="2668952"/>
          </a:xfrm>
          <a:prstGeom prst="rect">
            <a:avLst/>
          </a:prstGeom>
        </p:spPr>
      </p:pic>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a:t>
            </a:fld>
            <a:endParaRPr lang="en-US" i="1" dirty="0">
              <a:solidFill>
                <a:srgbClr val="D20014"/>
              </a:solidFill>
              <a:latin typeface="Exo SemiBold" panose="00000700000000000000" pitchFamily="2" charset="0"/>
            </a:endParaRPr>
          </a:p>
        </p:txBody>
      </p:sp>
      <p:pic>
        <p:nvPicPr>
          <p:cNvPr id="10" name="Picture 2" descr="A happy Shiba Inu">
            <a:extLst>
              <a:ext uri="{FF2B5EF4-FFF2-40B4-BE49-F238E27FC236}">
                <a16:creationId xmlns:a16="http://schemas.microsoft.com/office/drawing/2014/main" id="{CD447977-FFE4-4F5A-98C3-10DA41CBD1A1}"/>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48304" y="3863793"/>
            <a:ext cx="2684994" cy="26849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521343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20</a:t>
            </a:fld>
            <a:endParaRPr lang="en-US" i="1" dirty="0">
              <a:solidFill>
                <a:srgbClr val="D20014"/>
              </a:solidFill>
              <a:latin typeface="Exo SemiBold" panose="00000700000000000000" pitchFamily="2" charset="0"/>
            </a:endParaRPr>
          </a:p>
        </p:txBody>
      </p:sp>
      <p:pic>
        <p:nvPicPr>
          <p:cNvPr id="2" name="Picture 1"/>
          <p:cNvPicPr>
            <a:picLocks noChangeAspect="1"/>
          </p:cNvPicPr>
          <p:nvPr/>
        </p:nvPicPr>
        <p:blipFill>
          <a:blip r:embed="rId3"/>
          <a:stretch>
            <a:fillRect/>
          </a:stretch>
        </p:blipFill>
        <p:spPr>
          <a:xfrm>
            <a:off x="1828800" y="-15710"/>
            <a:ext cx="5486401" cy="3468336"/>
          </a:xfrm>
          <a:prstGeom prst="rect">
            <a:avLst/>
          </a:prstGeom>
        </p:spPr>
      </p:pic>
      <p:pic>
        <p:nvPicPr>
          <p:cNvPr id="6" name="Picture 5"/>
          <p:cNvPicPr>
            <a:picLocks noChangeAspect="1"/>
          </p:cNvPicPr>
          <p:nvPr/>
        </p:nvPicPr>
        <p:blipFill>
          <a:blip r:embed="rId4"/>
          <a:stretch>
            <a:fillRect/>
          </a:stretch>
        </p:blipFill>
        <p:spPr>
          <a:xfrm>
            <a:off x="1828800" y="3389664"/>
            <a:ext cx="5486401" cy="3468336"/>
          </a:xfrm>
          <a:prstGeom prst="rect">
            <a:avLst/>
          </a:prstGeom>
        </p:spPr>
      </p:pic>
    </p:spTree>
    <p:extLst>
      <p:ext uri="{BB962C8B-B14F-4D97-AF65-F5344CB8AC3E}">
        <p14:creationId xmlns:p14="http://schemas.microsoft.com/office/powerpoint/2010/main" val="419680224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3. Boot / setup controller(s)</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5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21</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22</a:t>
            </a:fld>
            <a:endParaRPr lang="en-US" i="1" dirty="0">
              <a:solidFill>
                <a:srgbClr val="D20014"/>
              </a:solidFill>
              <a:latin typeface="Exo SemiBold" panose="00000700000000000000" pitchFamily="2" charset="0"/>
            </a:endParaRPr>
          </a:p>
        </p:txBody>
      </p:sp>
      <p:pic>
        <p:nvPicPr>
          <p:cNvPr id="5122" name="Picture 2" descr="welcomescre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5568"/>
            <a:ext cx="8229600" cy="46268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9283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welcomescreengamepadconfigu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115567"/>
            <a:ext cx="8229600" cy="4626891"/>
          </a:xfrm>
          <a:prstGeom prst="rect">
            <a:avLst/>
          </a:prstGeom>
          <a:noFill/>
          <a:extLst>
            <a:ext uri="{909E8E84-426E-40DD-AFC4-6F175D3DCCD1}">
              <a14:hiddenFill xmlns:a14="http://schemas.microsoft.com/office/drawing/2010/main">
                <a:solidFill>
                  <a:srgbClr val="FFFFFF"/>
                </a:solidFill>
              </a14:hiddenFill>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23</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67058761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24</a:t>
            </a:fld>
            <a:endParaRPr lang="en-US" i="1" dirty="0">
              <a:solidFill>
                <a:srgbClr val="D20014"/>
              </a:solidFill>
              <a:latin typeface="Exo SemiBold" panose="000007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770176066"/>
              </p:ext>
            </p:extLst>
          </p:nvPr>
        </p:nvGraphicFramePr>
        <p:xfrm>
          <a:off x="2019300" y="2438400"/>
          <a:ext cx="5105400" cy="2939256"/>
        </p:xfrm>
        <a:graphic>
          <a:graphicData uri="http://schemas.openxmlformats.org/drawingml/2006/table">
            <a:tbl>
              <a:tblPr/>
              <a:tblGrid>
                <a:gridCol w="2552700">
                  <a:extLst>
                    <a:ext uri="{9D8B030D-6E8A-4147-A177-3AD203B41FA5}">
                      <a16:colId xmlns:a16="http://schemas.microsoft.com/office/drawing/2014/main" val="20000"/>
                    </a:ext>
                  </a:extLst>
                </a:gridCol>
                <a:gridCol w="2552700">
                  <a:extLst>
                    <a:ext uri="{9D8B030D-6E8A-4147-A177-3AD203B41FA5}">
                      <a16:colId xmlns:a16="http://schemas.microsoft.com/office/drawing/2014/main" val="20001"/>
                    </a:ext>
                  </a:extLst>
                </a:gridCol>
              </a:tblGrid>
              <a:tr h="378936">
                <a:tc>
                  <a:txBody>
                    <a:bodyPr/>
                    <a:lstStyle/>
                    <a:p>
                      <a:pPr algn="ctr" fontAlgn="t"/>
                      <a:r>
                        <a:rPr lang="en-US" b="0" dirty="0">
                          <a:solidFill>
                            <a:srgbClr val="FFFFFF"/>
                          </a:solidFill>
                          <a:effectLst/>
                        </a:rPr>
                        <a:t>Hotkeys</a:t>
                      </a:r>
                    </a:p>
                  </a:txBody>
                  <a:tcPr>
                    <a:lnL>
                      <a:noFill/>
                    </a:lnL>
                    <a:lnR>
                      <a:noFill/>
                    </a:lnR>
                    <a:lnT>
                      <a:noFill/>
                    </a:lnT>
                    <a:lnB>
                      <a:noFill/>
                    </a:lnB>
                    <a:solidFill>
                      <a:srgbClr val="000000"/>
                    </a:solidFill>
                  </a:tcPr>
                </a:tc>
                <a:tc>
                  <a:txBody>
                    <a:bodyPr/>
                    <a:lstStyle/>
                    <a:p>
                      <a:pPr algn="ctr" fontAlgn="t"/>
                      <a:r>
                        <a:rPr lang="en-US" b="0">
                          <a:solidFill>
                            <a:srgbClr val="FFFFFF"/>
                          </a:solidFill>
                          <a:effectLst/>
                        </a:rPr>
                        <a:t>Action</a:t>
                      </a:r>
                    </a:p>
                  </a:txBody>
                  <a:tcPr>
                    <a:lnL>
                      <a:noFill/>
                    </a:lnL>
                    <a:lnR>
                      <a:noFill/>
                    </a:lnR>
                    <a:lnT>
                      <a:noFill/>
                    </a:lnT>
                    <a:lnB>
                      <a:noFill/>
                    </a:lnB>
                    <a:solidFill>
                      <a:srgbClr val="000000"/>
                    </a:solidFill>
                  </a:tcPr>
                </a:tc>
                <a:extLst>
                  <a:ext uri="{0D108BD9-81ED-4DB2-BD59-A6C34878D82A}">
                    <a16:rowId xmlns:a16="http://schemas.microsoft.com/office/drawing/2014/main" val="10000"/>
                  </a:ext>
                </a:extLst>
              </a:tr>
              <a:tr h="154464">
                <a:tc>
                  <a:txBody>
                    <a:bodyPr/>
                    <a:lstStyle/>
                    <a:p>
                      <a:pPr algn="ctr" fontAlgn="t"/>
                      <a:r>
                        <a:rPr lang="en-US" b="0" dirty="0" err="1">
                          <a:effectLst/>
                        </a:rPr>
                        <a:t>Select+Start</a:t>
                      </a:r>
                      <a:endParaRPr lang="en-US" b="0" dirty="0">
                        <a:effectLst/>
                      </a:endParaRPr>
                    </a:p>
                  </a:txBody>
                  <a:tcPr>
                    <a:lnL>
                      <a:noFill/>
                    </a:lnL>
                    <a:lnR>
                      <a:noFill/>
                    </a:lnR>
                    <a:lnT>
                      <a:noFill/>
                    </a:lnT>
                    <a:lnB>
                      <a:noFill/>
                    </a:lnB>
                  </a:tcPr>
                </a:tc>
                <a:tc>
                  <a:txBody>
                    <a:bodyPr/>
                    <a:lstStyle/>
                    <a:p>
                      <a:pPr algn="ctr" fontAlgn="t"/>
                      <a:r>
                        <a:rPr lang="en-US" b="0">
                          <a:effectLst/>
                        </a:rPr>
                        <a:t>Exit</a:t>
                      </a:r>
                    </a:p>
                  </a:txBody>
                  <a:tcPr>
                    <a:lnL>
                      <a:noFill/>
                    </a:lnL>
                    <a:lnR>
                      <a:noFill/>
                    </a:lnR>
                    <a:lnT>
                      <a:noFill/>
                    </a:lnT>
                    <a:lnB>
                      <a:noFill/>
                    </a:lnB>
                  </a:tcPr>
                </a:tc>
                <a:extLst>
                  <a:ext uri="{0D108BD9-81ED-4DB2-BD59-A6C34878D82A}">
                    <a16:rowId xmlns:a16="http://schemas.microsoft.com/office/drawing/2014/main" val="10001"/>
                  </a:ext>
                </a:extLst>
              </a:tr>
              <a:tr h="232728">
                <a:tc>
                  <a:txBody>
                    <a:bodyPr/>
                    <a:lstStyle/>
                    <a:p>
                      <a:pPr algn="ctr" fontAlgn="t"/>
                      <a:r>
                        <a:rPr lang="en-US" b="0">
                          <a:effectLst/>
                        </a:rPr>
                        <a:t>Select+Right Shoulder</a:t>
                      </a:r>
                    </a:p>
                  </a:txBody>
                  <a:tcPr>
                    <a:lnL>
                      <a:noFill/>
                    </a:lnL>
                    <a:lnR>
                      <a:noFill/>
                    </a:lnR>
                    <a:lnT>
                      <a:noFill/>
                    </a:lnT>
                    <a:lnB>
                      <a:noFill/>
                    </a:lnB>
                  </a:tcPr>
                </a:tc>
                <a:tc>
                  <a:txBody>
                    <a:bodyPr/>
                    <a:lstStyle/>
                    <a:p>
                      <a:pPr algn="ctr" fontAlgn="t"/>
                      <a:r>
                        <a:rPr lang="en-US" b="0" dirty="0">
                          <a:effectLst/>
                        </a:rPr>
                        <a:t>Save</a:t>
                      </a:r>
                    </a:p>
                  </a:txBody>
                  <a:tcPr>
                    <a:lnL>
                      <a:noFill/>
                    </a:lnL>
                    <a:lnR>
                      <a:noFill/>
                    </a:lnR>
                    <a:lnT>
                      <a:noFill/>
                    </a:lnT>
                    <a:lnB>
                      <a:noFill/>
                    </a:lnB>
                  </a:tcPr>
                </a:tc>
                <a:extLst>
                  <a:ext uri="{0D108BD9-81ED-4DB2-BD59-A6C34878D82A}">
                    <a16:rowId xmlns:a16="http://schemas.microsoft.com/office/drawing/2014/main" val="10002"/>
                  </a:ext>
                </a:extLst>
              </a:tr>
              <a:tr h="0">
                <a:tc>
                  <a:txBody>
                    <a:bodyPr/>
                    <a:lstStyle/>
                    <a:p>
                      <a:pPr algn="ctr" fontAlgn="t"/>
                      <a:r>
                        <a:rPr lang="en-US" b="0" dirty="0" err="1">
                          <a:effectLst/>
                        </a:rPr>
                        <a:t>Select+Left</a:t>
                      </a:r>
                      <a:r>
                        <a:rPr lang="en-US" b="0" dirty="0">
                          <a:effectLst/>
                        </a:rPr>
                        <a:t> Shoulder</a:t>
                      </a:r>
                    </a:p>
                  </a:txBody>
                  <a:tcPr>
                    <a:lnL>
                      <a:noFill/>
                    </a:lnL>
                    <a:lnR>
                      <a:noFill/>
                    </a:lnR>
                    <a:lnT>
                      <a:noFill/>
                    </a:lnT>
                    <a:lnB>
                      <a:noFill/>
                    </a:lnB>
                  </a:tcPr>
                </a:tc>
                <a:tc>
                  <a:txBody>
                    <a:bodyPr/>
                    <a:lstStyle/>
                    <a:p>
                      <a:pPr algn="ctr" fontAlgn="t"/>
                      <a:r>
                        <a:rPr lang="en-US" b="0">
                          <a:effectLst/>
                        </a:rPr>
                        <a:t>Load</a:t>
                      </a:r>
                    </a:p>
                  </a:txBody>
                  <a:tcPr>
                    <a:lnL>
                      <a:noFill/>
                    </a:lnL>
                    <a:lnR>
                      <a:noFill/>
                    </a:lnR>
                    <a:lnT>
                      <a:noFill/>
                    </a:lnT>
                    <a:lnB>
                      <a:noFill/>
                    </a:lnB>
                  </a:tcPr>
                </a:tc>
                <a:extLst>
                  <a:ext uri="{0D108BD9-81ED-4DB2-BD59-A6C34878D82A}">
                    <a16:rowId xmlns:a16="http://schemas.microsoft.com/office/drawing/2014/main" val="10003"/>
                  </a:ext>
                </a:extLst>
              </a:tr>
              <a:tr h="123984">
                <a:tc>
                  <a:txBody>
                    <a:bodyPr/>
                    <a:lstStyle/>
                    <a:p>
                      <a:pPr algn="ctr" fontAlgn="t"/>
                      <a:r>
                        <a:rPr lang="en-US" b="0">
                          <a:effectLst/>
                        </a:rPr>
                        <a:t>Select+Right</a:t>
                      </a:r>
                    </a:p>
                  </a:txBody>
                  <a:tcPr>
                    <a:lnL>
                      <a:noFill/>
                    </a:lnL>
                    <a:lnR>
                      <a:noFill/>
                    </a:lnR>
                    <a:lnT>
                      <a:noFill/>
                    </a:lnT>
                    <a:lnB>
                      <a:noFill/>
                    </a:lnB>
                  </a:tcPr>
                </a:tc>
                <a:tc>
                  <a:txBody>
                    <a:bodyPr/>
                    <a:lstStyle/>
                    <a:p>
                      <a:pPr algn="ctr" fontAlgn="t"/>
                      <a:r>
                        <a:rPr lang="en-US" b="0">
                          <a:effectLst/>
                        </a:rPr>
                        <a:t>Input State Slot Increase</a:t>
                      </a:r>
                    </a:p>
                  </a:txBody>
                  <a:tcPr>
                    <a:lnL>
                      <a:noFill/>
                    </a:lnL>
                    <a:lnR>
                      <a:noFill/>
                    </a:lnR>
                    <a:lnT>
                      <a:noFill/>
                    </a:lnT>
                    <a:lnB>
                      <a:noFill/>
                    </a:lnB>
                  </a:tcPr>
                </a:tc>
                <a:extLst>
                  <a:ext uri="{0D108BD9-81ED-4DB2-BD59-A6C34878D82A}">
                    <a16:rowId xmlns:a16="http://schemas.microsoft.com/office/drawing/2014/main" val="10004"/>
                  </a:ext>
                </a:extLst>
              </a:tr>
              <a:tr h="215424">
                <a:tc>
                  <a:txBody>
                    <a:bodyPr/>
                    <a:lstStyle/>
                    <a:p>
                      <a:pPr algn="ctr" fontAlgn="t"/>
                      <a:r>
                        <a:rPr lang="en-US" b="0">
                          <a:effectLst/>
                        </a:rPr>
                        <a:t>Select+Left</a:t>
                      </a:r>
                    </a:p>
                  </a:txBody>
                  <a:tcPr>
                    <a:lnL>
                      <a:noFill/>
                    </a:lnL>
                    <a:lnR>
                      <a:noFill/>
                    </a:lnR>
                    <a:lnT>
                      <a:noFill/>
                    </a:lnT>
                    <a:lnB>
                      <a:noFill/>
                    </a:lnB>
                  </a:tcPr>
                </a:tc>
                <a:tc>
                  <a:txBody>
                    <a:bodyPr/>
                    <a:lstStyle/>
                    <a:p>
                      <a:pPr algn="ctr" fontAlgn="t"/>
                      <a:r>
                        <a:rPr lang="en-US" b="0">
                          <a:effectLst/>
                        </a:rPr>
                        <a:t>Input State Slot Decrease</a:t>
                      </a:r>
                    </a:p>
                  </a:txBody>
                  <a:tcPr>
                    <a:lnL>
                      <a:noFill/>
                    </a:lnL>
                    <a:lnR>
                      <a:noFill/>
                    </a:lnR>
                    <a:lnT>
                      <a:noFill/>
                    </a:lnT>
                    <a:lnB>
                      <a:noFill/>
                    </a:lnB>
                  </a:tcPr>
                </a:tc>
                <a:extLst>
                  <a:ext uri="{0D108BD9-81ED-4DB2-BD59-A6C34878D82A}">
                    <a16:rowId xmlns:a16="http://schemas.microsoft.com/office/drawing/2014/main" val="10005"/>
                  </a:ext>
                </a:extLst>
              </a:tr>
              <a:tr h="154464">
                <a:tc>
                  <a:txBody>
                    <a:bodyPr/>
                    <a:lstStyle/>
                    <a:p>
                      <a:pPr algn="ctr" fontAlgn="t"/>
                      <a:r>
                        <a:rPr lang="en-US" b="0">
                          <a:effectLst/>
                        </a:rPr>
                        <a:t>Select+X</a:t>
                      </a:r>
                    </a:p>
                  </a:txBody>
                  <a:tcPr>
                    <a:lnL>
                      <a:noFill/>
                    </a:lnL>
                    <a:lnR>
                      <a:noFill/>
                    </a:lnR>
                    <a:lnT>
                      <a:noFill/>
                    </a:lnT>
                    <a:lnB>
                      <a:noFill/>
                    </a:lnB>
                  </a:tcPr>
                </a:tc>
                <a:tc>
                  <a:txBody>
                    <a:bodyPr/>
                    <a:lstStyle/>
                    <a:p>
                      <a:pPr algn="ctr" fontAlgn="t"/>
                      <a:r>
                        <a:rPr lang="en-US" b="0">
                          <a:effectLst/>
                        </a:rPr>
                        <a:t>RGUI Menu</a:t>
                      </a:r>
                    </a:p>
                  </a:txBody>
                  <a:tcPr>
                    <a:lnL>
                      <a:noFill/>
                    </a:lnL>
                    <a:lnR>
                      <a:noFill/>
                    </a:lnR>
                    <a:lnT>
                      <a:noFill/>
                    </a:lnT>
                    <a:lnB>
                      <a:noFill/>
                    </a:lnB>
                  </a:tcPr>
                </a:tc>
                <a:extLst>
                  <a:ext uri="{0D108BD9-81ED-4DB2-BD59-A6C34878D82A}">
                    <a16:rowId xmlns:a16="http://schemas.microsoft.com/office/drawing/2014/main" val="10006"/>
                  </a:ext>
                </a:extLst>
              </a:tr>
              <a:tr h="0">
                <a:tc>
                  <a:txBody>
                    <a:bodyPr/>
                    <a:lstStyle/>
                    <a:p>
                      <a:pPr algn="ctr" fontAlgn="t"/>
                      <a:r>
                        <a:rPr lang="en-US" b="0">
                          <a:effectLst/>
                        </a:rPr>
                        <a:t>Select+B</a:t>
                      </a:r>
                    </a:p>
                  </a:txBody>
                  <a:tcPr>
                    <a:lnL>
                      <a:noFill/>
                    </a:lnL>
                    <a:lnR>
                      <a:noFill/>
                    </a:lnR>
                    <a:lnT>
                      <a:noFill/>
                    </a:lnT>
                    <a:lnB>
                      <a:noFill/>
                    </a:lnB>
                  </a:tcPr>
                </a:tc>
                <a:tc>
                  <a:txBody>
                    <a:bodyPr/>
                    <a:lstStyle/>
                    <a:p>
                      <a:pPr algn="ctr" fontAlgn="t"/>
                      <a:r>
                        <a:rPr lang="en-US" b="0" dirty="0">
                          <a:effectLst/>
                        </a:rPr>
                        <a:t>Reset</a:t>
                      </a:r>
                    </a:p>
                  </a:txBody>
                  <a:tcPr>
                    <a:lnL>
                      <a:noFill/>
                    </a:lnL>
                    <a:lnR>
                      <a:noFill/>
                    </a:lnR>
                    <a:lnT>
                      <a:noFill/>
                    </a:lnT>
                    <a:lnB>
                      <a:noFill/>
                    </a:lnB>
                  </a:tcPr>
                </a:tc>
                <a:extLst>
                  <a:ext uri="{0D108BD9-81ED-4DB2-BD59-A6C34878D82A}">
                    <a16:rowId xmlns:a16="http://schemas.microsoft.com/office/drawing/2014/main" val="10007"/>
                  </a:ext>
                </a:extLst>
              </a:tr>
            </a:tbl>
          </a:graphicData>
        </a:graphic>
      </p:graphicFrame>
      <p:sp>
        <p:nvSpPr>
          <p:cNvPr id="6" name="Title 1"/>
          <p:cNvSpPr txBox="1">
            <a:spLocks/>
          </p:cNvSpPr>
          <p:nvPr/>
        </p:nvSpPr>
        <p:spPr>
          <a:xfrm>
            <a:off x="457200" y="274638"/>
            <a:ext cx="8229600" cy="1143000"/>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514350" indent="-514350"/>
            <a:r>
              <a:rPr lang="en-US" sz="6000" i="1" cap="small" dirty="0">
                <a:solidFill>
                  <a:srgbClr val="D20014"/>
                </a:solidFill>
                <a:latin typeface="Exo ExtraBold" panose="00000900000000000000" pitchFamily="2" charset="0"/>
              </a:rPr>
              <a:t>Hotkeys?!?</a:t>
            </a:r>
          </a:p>
        </p:txBody>
      </p:sp>
    </p:spTree>
    <p:extLst>
      <p:ext uri="{BB962C8B-B14F-4D97-AF65-F5344CB8AC3E}">
        <p14:creationId xmlns:p14="http://schemas.microsoft.com/office/powerpoint/2010/main" val="24721663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4. Set up Internet (optional)</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5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25</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26</a:t>
            </a:fld>
            <a:endParaRPr lang="en-US" i="1" dirty="0">
              <a:solidFill>
                <a:srgbClr val="D20014"/>
              </a:solidFill>
              <a:latin typeface="Exo SemiBold" panose="00000700000000000000" pitchFamily="2" charset="0"/>
            </a:endParaRPr>
          </a:p>
        </p:txBody>
      </p:sp>
      <p:pic>
        <p:nvPicPr>
          <p:cNvPr id="102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234440"/>
            <a:ext cx="8229600" cy="43991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0354716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253947"/>
            <a:ext cx="8229600" cy="44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27</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71708170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253947"/>
            <a:ext cx="8229600" cy="44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28</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43502548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8056" y="1253947"/>
            <a:ext cx="8229600" cy="44019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29</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26892733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AA673FCA-E9AA-4AB9-8FB0-B809B92B7A4D}"/>
              </a:ext>
            </a:extLst>
          </p:cNvPr>
          <p:cNvPicPr>
            <a:picLocks noChangeAspect="1"/>
          </p:cNvPicPr>
          <p:nvPr/>
        </p:nvPicPr>
        <p:blipFill rotWithShape="1">
          <a:blip r:embed="rId2"/>
          <a:srcRect t="31827"/>
          <a:stretch/>
        </p:blipFill>
        <p:spPr>
          <a:xfrm>
            <a:off x="5355043" y="1753352"/>
            <a:ext cx="3236463" cy="1376235"/>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Who is Maezie?</a:t>
            </a:r>
          </a:p>
        </p:txBody>
      </p:sp>
      <p:sp>
        <p:nvSpPr>
          <p:cNvPr id="3" name="Content Placeholder 2"/>
          <p:cNvSpPr>
            <a:spLocks noGrp="1"/>
          </p:cNvSpPr>
          <p:nvPr>
            <p:ph sz="half" idx="1"/>
          </p:nvPr>
        </p:nvSpPr>
        <p:spPr>
          <a:xfrm>
            <a:off x="457199" y="1600200"/>
            <a:ext cx="8077201" cy="4525963"/>
          </a:xfrm>
        </p:spPr>
        <p:txBody>
          <a:bodyPr>
            <a:normAutofit/>
          </a:bodyPr>
          <a:lstStyle/>
          <a:p>
            <a:pPr>
              <a:spcBef>
                <a:spcPts val="0"/>
              </a:spcBef>
            </a:pPr>
            <a:r>
              <a:rPr lang="en-US" i="1" dirty="0">
                <a:solidFill>
                  <a:srgbClr val="D20014"/>
                </a:solidFill>
                <a:latin typeface="Exo SemiBold" panose="00000700000000000000" pitchFamily="2" charset="0"/>
              </a:rPr>
              <a:t>@</a:t>
            </a:r>
            <a:r>
              <a:rPr lang="en-US" i="1" dirty="0" err="1">
                <a:solidFill>
                  <a:srgbClr val="D20014"/>
                </a:solidFill>
                <a:latin typeface="Exo SemiBold" panose="00000700000000000000" pitchFamily="2" charset="0"/>
              </a:rPr>
              <a:t>MaezieJ</a:t>
            </a:r>
            <a:r>
              <a:rPr lang="en-US" i="1" dirty="0">
                <a:solidFill>
                  <a:srgbClr val="D20014"/>
                </a:solidFill>
                <a:latin typeface="Exo SemiBold" panose="00000700000000000000" pitchFamily="2" charset="0"/>
              </a:rPr>
              <a:t> on Twitter</a:t>
            </a:r>
          </a:p>
          <a:p>
            <a:pPr>
              <a:spcBef>
                <a:spcPts val="0"/>
              </a:spcBef>
            </a:pPr>
            <a:r>
              <a:rPr lang="en-US" i="1" dirty="0">
                <a:solidFill>
                  <a:srgbClr val="D20014"/>
                </a:solidFill>
                <a:latin typeface="Exo SemiBold" panose="00000700000000000000" pitchFamily="2" charset="0"/>
              </a:rPr>
              <a:t>gamer since 201X</a:t>
            </a:r>
          </a:p>
          <a:p>
            <a:pPr>
              <a:spcBef>
                <a:spcPts val="0"/>
              </a:spcBef>
            </a:pPr>
            <a:r>
              <a:rPr lang="en-US" i="1" dirty="0">
                <a:solidFill>
                  <a:srgbClr val="D20014"/>
                </a:solidFill>
                <a:latin typeface="Exo SemiBold" panose="00000700000000000000" pitchFamily="2" charset="0"/>
              </a:rPr>
              <a:t>6</a:t>
            </a:r>
            <a:r>
              <a:rPr lang="en-US" i="1" baseline="30000" dirty="0">
                <a:solidFill>
                  <a:srgbClr val="D20014"/>
                </a:solidFill>
                <a:latin typeface="Exo SemiBold" panose="00000700000000000000" pitchFamily="2" charset="0"/>
              </a:rPr>
              <a:t>th</a:t>
            </a:r>
            <a:r>
              <a:rPr lang="en-US" i="1" dirty="0">
                <a:solidFill>
                  <a:srgbClr val="D20014"/>
                </a:solidFill>
                <a:latin typeface="Exo SemiBold" panose="00000700000000000000" pitchFamily="2" charset="0"/>
              </a:rPr>
              <a:t> grader</a:t>
            </a:r>
          </a:p>
          <a:p>
            <a:pPr>
              <a:spcBef>
                <a:spcPts val="0"/>
              </a:spcBef>
            </a:pPr>
            <a:r>
              <a:rPr lang="en-US" i="1" dirty="0">
                <a:solidFill>
                  <a:srgbClr val="D20014"/>
                </a:solidFill>
                <a:latin typeface="Exo SemiBold" panose="00000700000000000000" pitchFamily="2" charset="0"/>
              </a:rPr>
              <a:t>sci-fi comedy podcaster</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4400" y="3457211"/>
            <a:ext cx="2971800" cy="2971800"/>
          </a:xfrm>
          <a:prstGeom prst="rect">
            <a:avLst/>
          </a:prstGeom>
        </p:spPr>
      </p:pic>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a:t>
            </a:fld>
            <a:endParaRPr lang="en-US" i="1" dirty="0">
              <a:solidFill>
                <a:srgbClr val="D20014"/>
              </a:solidFill>
              <a:latin typeface="Exo SemiBold" panose="00000700000000000000" pitchFamily="2" charset="0"/>
            </a:endParaRPr>
          </a:p>
        </p:txBody>
      </p:sp>
      <p:pic>
        <p:nvPicPr>
          <p:cNvPr id="4" name="Picture 3"/>
          <p:cNvPicPr>
            <a:picLocks noChangeAspect="1"/>
          </p:cNvPicPr>
          <p:nvPr/>
        </p:nvPicPr>
        <p:blipFill>
          <a:blip r:embed="rId4"/>
          <a:stretch>
            <a:fillRect/>
          </a:stretch>
        </p:blipFill>
        <p:spPr>
          <a:xfrm>
            <a:off x="5105400" y="1753352"/>
            <a:ext cx="3486106" cy="2260158"/>
          </a:xfrm>
          <a:prstGeom prst="rect">
            <a:avLst/>
          </a:prstGeom>
        </p:spPr>
      </p:pic>
    </p:spTree>
    <p:extLst>
      <p:ext uri="{BB962C8B-B14F-4D97-AF65-F5344CB8AC3E}">
        <p14:creationId xmlns:p14="http://schemas.microsoft.com/office/powerpoint/2010/main" val="361038392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5. Set up USB stick</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on PC</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 minute</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30</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31</a:t>
            </a:fld>
            <a:endParaRPr lang="en-US" i="1" dirty="0">
              <a:solidFill>
                <a:srgbClr val="D20014"/>
              </a:solidFill>
              <a:latin typeface="Exo SemiBold" panose="00000700000000000000" pitchFamily="2" charset="0"/>
            </a:endParaRPr>
          </a:p>
        </p:txBody>
      </p:sp>
      <p:pic>
        <p:nvPicPr>
          <p:cNvPr id="133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09675" y="1662113"/>
            <a:ext cx="6724650" cy="353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969813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6. Put USB stick</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into Pi</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1-2 minutes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32</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overrideClrMapping bg1="lt1" tx1="dk1" bg2="lt2" tx2="dk2" accent1="accent1" accent2="accent2" accent3="accent3" accent4="accent4" accent5="accent5" accent6="accent6" hlink="hlink" folHlink="folHlink"/>
  </p:clrMapOvr>
</p:sld>
</file>

<file path=ppt/slides/slide3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7. Put ROMs on</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USB stick</a:t>
            </a:r>
          </a:p>
        </p:txBody>
      </p:sp>
      <p:sp>
        <p:nvSpPr>
          <p:cNvPr id="4" name="Subtitle 3"/>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1-5 minutes</a:t>
            </a:r>
          </a:p>
          <a:p>
            <a:r>
              <a:rPr lang="en-US" sz="2800" i="1" dirty="0">
                <a:solidFill>
                  <a:srgbClr val="D20014"/>
                </a:solidFill>
                <a:latin typeface="Exo SemiBold" panose="00000700000000000000" pitchFamily="2" charset="0"/>
              </a:rPr>
              <a:t>(depends on number of ROMs)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33</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overrideClrMapping bg1="lt1" tx1="dk1" bg2="lt2" tx2="dk2" accent1="accent1" accent2="accent2" accent3="accent3" accent4="accent4" accent5="accent5" accent6="accent6" hlink="hlink" folHlink="folHlink"/>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DIY ROMs</a:t>
            </a:r>
          </a:p>
        </p:txBody>
      </p:sp>
      <p:sp>
        <p:nvSpPr>
          <p:cNvPr id="3" name="Content Placeholder 2"/>
          <p:cNvSpPr>
            <a:spLocks noGrp="1"/>
          </p:cNvSpPr>
          <p:nvPr>
            <p:ph sz="half" idx="1"/>
          </p:nvPr>
        </p:nvSpPr>
        <p:spPr/>
        <p:txBody>
          <a:bodyPr>
            <a:normAutofit fontScale="92500" lnSpcReduction="20000"/>
          </a:bodyPr>
          <a:lstStyle/>
          <a:p>
            <a:pPr marL="0" indent="0">
              <a:buNone/>
            </a:pPr>
            <a:r>
              <a:rPr lang="en-US" i="1" u="sng" dirty="0">
                <a:solidFill>
                  <a:srgbClr val="D20014"/>
                </a:solidFill>
                <a:latin typeface="Exo SemiBold" panose="00000700000000000000" pitchFamily="2" charset="0"/>
              </a:rPr>
              <a:t>Retrode2 + Plugins</a:t>
            </a:r>
          </a:p>
          <a:p>
            <a:r>
              <a:rPr lang="en-US" i="1" dirty="0">
                <a:solidFill>
                  <a:srgbClr val="D20014"/>
                </a:solidFill>
                <a:latin typeface="Exo SemiBold" panose="00000700000000000000" pitchFamily="2" charset="0"/>
              </a:rPr>
              <a:t>SNES</a:t>
            </a:r>
          </a:p>
          <a:p>
            <a:r>
              <a:rPr lang="en-US" i="1" dirty="0">
                <a:solidFill>
                  <a:srgbClr val="D20014"/>
                </a:solidFill>
                <a:latin typeface="Exo SemiBold" panose="00000700000000000000" pitchFamily="2" charset="0"/>
              </a:rPr>
              <a:t>N64</a:t>
            </a:r>
          </a:p>
          <a:p>
            <a:r>
              <a:rPr lang="en-US" i="1" dirty="0">
                <a:solidFill>
                  <a:srgbClr val="D20014"/>
                </a:solidFill>
                <a:latin typeface="Exo SemiBold" panose="00000700000000000000" pitchFamily="2" charset="0"/>
              </a:rPr>
              <a:t>Game Boy </a:t>
            </a:r>
          </a:p>
          <a:p>
            <a:r>
              <a:rPr lang="en-US" i="1" dirty="0">
                <a:solidFill>
                  <a:srgbClr val="D20014"/>
                </a:solidFill>
                <a:latin typeface="Exo SemiBold" panose="00000700000000000000" pitchFamily="2" charset="0"/>
              </a:rPr>
              <a:t>Game Boy Color</a:t>
            </a:r>
          </a:p>
          <a:p>
            <a:r>
              <a:rPr lang="en-US" i="1" dirty="0">
                <a:solidFill>
                  <a:srgbClr val="D20014"/>
                </a:solidFill>
                <a:latin typeface="Exo SemiBold" panose="00000700000000000000" pitchFamily="2" charset="0"/>
              </a:rPr>
              <a:t>Game Boy Advance</a:t>
            </a:r>
          </a:p>
          <a:p>
            <a:r>
              <a:rPr lang="en-US" i="1" dirty="0">
                <a:solidFill>
                  <a:srgbClr val="D20014"/>
                </a:solidFill>
                <a:latin typeface="Exo SemiBold" panose="00000700000000000000" pitchFamily="2" charset="0"/>
              </a:rPr>
              <a:t>Sega Genesis</a:t>
            </a:r>
          </a:p>
          <a:p>
            <a:r>
              <a:rPr lang="en-US" i="1" dirty="0">
                <a:solidFill>
                  <a:srgbClr val="D20014"/>
                </a:solidFill>
                <a:latin typeface="Exo SemiBold" panose="00000700000000000000" pitchFamily="2" charset="0"/>
              </a:rPr>
              <a:t>Master System</a:t>
            </a:r>
          </a:p>
          <a:p>
            <a:pPr marL="0" indent="0">
              <a:buNone/>
            </a:pPr>
            <a:r>
              <a:rPr lang="en-US" i="1" u="sng" dirty="0" err="1">
                <a:solidFill>
                  <a:srgbClr val="D20014"/>
                </a:solidFill>
                <a:latin typeface="Exo SemiBold" panose="00000700000000000000" pitchFamily="2" charset="0"/>
              </a:rPr>
              <a:t>Kazzo</a:t>
            </a:r>
            <a:endParaRPr lang="en-US" i="1" u="sng" dirty="0">
              <a:solidFill>
                <a:srgbClr val="D20014"/>
              </a:solidFill>
              <a:latin typeface="Exo SemiBold" panose="00000700000000000000" pitchFamily="2" charset="0"/>
            </a:endParaRPr>
          </a:p>
          <a:p>
            <a:r>
              <a:rPr lang="en-US" i="1" dirty="0">
                <a:solidFill>
                  <a:srgbClr val="D20014"/>
                </a:solidFill>
                <a:latin typeface="Exo SemiBold" panose="00000700000000000000" pitchFamily="2" charset="0"/>
              </a:rPr>
              <a:t>NES</a:t>
            </a:r>
          </a:p>
          <a:p>
            <a:r>
              <a:rPr lang="en-US" i="1" dirty="0" err="1">
                <a:solidFill>
                  <a:srgbClr val="D20014"/>
                </a:solidFill>
                <a:latin typeface="Exo SemiBold" panose="00000700000000000000" pitchFamily="2" charset="0"/>
              </a:rPr>
              <a:t>Famicom</a:t>
            </a:r>
            <a:endParaRPr lang="en-US" i="1" dirty="0">
              <a:solidFill>
                <a:srgbClr val="D20014"/>
              </a:solidFill>
              <a:latin typeface="Exo SemiBold" panose="00000700000000000000" pitchFamily="2" charset="0"/>
            </a:endParaRPr>
          </a:p>
        </p:txBody>
      </p:sp>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34</a:t>
            </a:fld>
            <a:endParaRPr lang="en-US" i="1" dirty="0">
              <a:solidFill>
                <a:srgbClr val="D20014"/>
              </a:solidFill>
              <a:latin typeface="Exo SemiBold" panose="00000700000000000000" pitchFamily="2" charset="0"/>
            </a:endParaRPr>
          </a:p>
        </p:txBody>
      </p:sp>
      <p:pic>
        <p:nvPicPr>
          <p:cNvPr id="7" name="Picture 2"/>
          <p:cNvPicPr>
            <a:picLocks noGrp="1" noChangeAspect="1" noChangeArrowheads="1"/>
          </p:cNvPicPr>
          <p:nvPr>
            <p:ph sz="half" idx="2"/>
          </p:nvPr>
        </p:nvPicPr>
        <p:blipFill>
          <a:blip r:embed="rId3" cstate="print">
            <a:extLst>
              <a:ext uri="{28A0092B-C50C-407E-A947-70E740481C1C}">
                <a14:useLocalDpi xmlns:a14="http://schemas.microsoft.com/office/drawing/2010/main" val="0"/>
              </a:ext>
            </a:extLst>
          </a:blip>
          <a:srcRect/>
          <a:stretch>
            <a:fillRect/>
          </a:stretch>
        </p:blipFill>
        <p:spPr bwMode="auto">
          <a:xfrm>
            <a:off x="4495800" y="1600200"/>
            <a:ext cx="2819400" cy="2819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1"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95800" y="4486275"/>
            <a:ext cx="3793332" cy="2114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9154629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368417"/>
            <a:ext cx="8229600" cy="41729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35</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59995949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8. Put USB stick</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into Pi</a:t>
            </a:r>
          </a:p>
        </p:txBody>
      </p:sp>
      <p:sp>
        <p:nvSpPr>
          <p:cNvPr id="3" name="Content Placeholder 2"/>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1-10 minutes</a:t>
            </a:r>
          </a:p>
          <a:p>
            <a:r>
              <a:rPr lang="en-US" sz="2800" i="1" dirty="0">
                <a:solidFill>
                  <a:srgbClr val="D20014"/>
                </a:solidFill>
                <a:latin typeface="Exo SemiBold" panose="00000700000000000000" pitchFamily="2" charset="0"/>
              </a:rPr>
              <a:t>(depends on number of ROMs)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36</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9. Restart</a:t>
            </a:r>
            <a:br>
              <a:rPr lang="en-US" sz="6000" i="1" cap="small" dirty="0">
                <a:solidFill>
                  <a:srgbClr val="D20014"/>
                </a:solidFill>
                <a:latin typeface="Exo ExtraBold" panose="00000900000000000000" pitchFamily="2" charset="0"/>
              </a:rPr>
            </a:br>
            <a:r>
              <a:rPr lang="en-US" sz="6000" i="1" cap="small" dirty="0">
                <a:solidFill>
                  <a:srgbClr val="D20014"/>
                </a:solidFill>
                <a:latin typeface="Exo ExtraBold" panose="00000900000000000000" pitchFamily="2" charset="0"/>
              </a:rPr>
              <a:t>Emulation Station</a:t>
            </a:r>
          </a:p>
        </p:txBody>
      </p:sp>
      <p:sp>
        <p:nvSpPr>
          <p:cNvPr id="3" name="Content Placeholder 2"/>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1 minute</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37</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514350" indent="-514350"/>
            <a:r>
              <a:rPr lang="en-US" sz="6000" i="1" cap="small" dirty="0">
                <a:solidFill>
                  <a:srgbClr val="D20014"/>
                </a:solidFill>
                <a:latin typeface="Exo ExtraBold" panose="00000900000000000000" pitchFamily="2" charset="0"/>
              </a:rPr>
              <a:t>10. Play games!</a:t>
            </a:r>
          </a:p>
        </p:txBody>
      </p:sp>
      <p:sp>
        <p:nvSpPr>
          <p:cNvPr id="3" name="Content Placeholder 2"/>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time: FOREVER</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38</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9226243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marL="514350" indent="-514350"/>
            <a:r>
              <a:rPr lang="en-US" sz="6000" b="0" i="1" cap="small" dirty="0">
                <a:solidFill>
                  <a:srgbClr val="D20014"/>
                </a:solidFill>
                <a:latin typeface="Exo ExtraBold" panose="00000900000000000000" pitchFamily="2" charset="0"/>
              </a:rPr>
              <a:t>Questions</a:t>
            </a:r>
            <a:r>
              <a:rPr lang="en-US" sz="6000" i="1" cap="small" dirty="0">
                <a:solidFill>
                  <a:srgbClr val="D20014"/>
                </a:solidFill>
                <a:latin typeface="Exo ExtraBold" panose="00000900000000000000" pitchFamily="2" charset="0"/>
              </a:rPr>
              <a:t>?</a:t>
            </a:r>
          </a:p>
        </p:txBody>
      </p:sp>
      <p:sp>
        <p:nvSpPr>
          <p:cNvPr id="6" name="Subtitle 5"/>
          <p:cNvSpPr>
            <a:spLocks noGrp="1"/>
          </p:cNvSpPr>
          <p:nvPr>
            <p:ph type="subTitle" idx="1"/>
          </p:nvPr>
        </p:nvSpPr>
        <p:spPr/>
        <p:txBody>
          <a:bodyPr vert="horz" lIns="91440" tIns="45720" rIns="91440" bIns="45720" rtlCol="0">
            <a:normAutofit/>
          </a:bodyPr>
          <a:lstStyle/>
          <a:p>
            <a:r>
              <a:rPr lang="en-US" sz="2800" i="1" dirty="0">
                <a:solidFill>
                  <a:srgbClr val="D20014"/>
                </a:solidFill>
                <a:latin typeface="Exo SemiBold" panose="00000700000000000000" pitchFamily="2" charset="0"/>
              </a:rPr>
              <a:t>download these slides at </a:t>
            </a:r>
            <a:r>
              <a:rPr lang="en-US" sz="2800" i="1" dirty="0" err="1">
                <a:solidFill>
                  <a:srgbClr val="D20014"/>
                </a:solidFill>
                <a:latin typeface="Exo SemiBold" panose="00000700000000000000" pitchFamily="2" charset="0"/>
              </a:rPr>
              <a:t>ellis.fyi</a:t>
            </a:r>
            <a:r>
              <a:rPr lang="en-US" sz="2800" i="1" dirty="0">
                <a:solidFill>
                  <a:srgbClr val="D20014"/>
                </a:solidFill>
                <a:latin typeface="Exo SemiBold" panose="00000700000000000000" pitchFamily="2" charset="0"/>
              </a:rPr>
              <a:t>/pax2022</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39</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31326243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What You’ll Need</a:t>
            </a:r>
          </a:p>
        </p:txBody>
      </p:sp>
      <p:sp>
        <p:nvSpPr>
          <p:cNvPr id="3" name="Content Placeholder 2"/>
          <p:cNvSpPr>
            <a:spLocks noGrp="1"/>
          </p:cNvSpPr>
          <p:nvPr>
            <p:ph idx="1"/>
          </p:nvPr>
        </p:nvSpPr>
        <p:spPr/>
        <p:txBody>
          <a:bodyPr>
            <a:normAutofit lnSpcReduction="10000"/>
          </a:bodyPr>
          <a:lstStyle/>
          <a:p>
            <a:r>
              <a:rPr lang="en-US" i="1" dirty="0">
                <a:solidFill>
                  <a:srgbClr val="D20014"/>
                </a:solidFill>
                <a:latin typeface="Exo SemiBold" panose="00000700000000000000" pitchFamily="2" charset="0"/>
              </a:rPr>
              <a:t>Raspberry Pi</a:t>
            </a:r>
          </a:p>
          <a:p>
            <a:r>
              <a:rPr lang="en-US" i="1" dirty="0">
                <a:solidFill>
                  <a:srgbClr val="D20014"/>
                </a:solidFill>
                <a:latin typeface="Exo SemiBold" panose="00000700000000000000" pitchFamily="2" charset="0"/>
              </a:rPr>
              <a:t>MicroSD card</a:t>
            </a:r>
          </a:p>
          <a:p>
            <a:r>
              <a:rPr lang="en-US" i="1" dirty="0">
                <a:solidFill>
                  <a:srgbClr val="D20014"/>
                </a:solidFill>
                <a:latin typeface="Exo SemiBold" panose="00000700000000000000" pitchFamily="2" charset="0"/>
              </a:rPr>
              <a:t>2A USB power supply + </a:t>
            </a:r>
            <a:r>
              <a:rPr lang="en-US" i="1" dirty="0" err="1">
                <a:solidFill>
                  <a:srgbClr val="D20014"/>
                </a:solidFill>
                <a:latin typeface="Exo SemiBold" panose="00000700000000000000" pitchFamily="2" charset="0"/>
              </a:rPr>
              <a:t>MicroUSB</a:t>
            </a:r>
            <a:r>
              <a:rPr lang="en-US" i="1" dirty="0">
                <a:solidFill>
                  <a:srgbClr val="D20014"/>
                </a:solidFill>
                <a:latin typeface="Exo SemiBold" panose="00000700000000000000" pitchFamily="2" charset="0"/>
              </a:rPr>
              <a:t> cable</a:t>
            </a:r>
          </a:p>
          <a:p>
            <a:r>
              <a:rPr lang="en-US" i="1" dirty="0">
                <a:solidFill>
                  <a:srgbClr val="D20014"/>
                </a:solidFill>
                <a:latin typeface="Exo SemiBold" panose="00000700000000000000" pitchFamily="2" charset="0"/>
              </a:rPr>
              <a:t>HDMI cable</a:t>
            </a:r>
          </a:p>
          <a:p>
            <a:r>
              <a:rPr lang="en-US" i="1" dirty="0">
                <a:solidFill>
                  <a:srgbClr val="D20014"/>
                </a:solidFill>
                <a:latin typeface="Exo SemiBold" panose="00000700000000000000" pitchFamily="2" charset="0"/>
              </a:rPr>
              <a:t>your TV / monitor of choice</a:t>
            </a:r>
          </a:p>
          <a:p>
            <a:r>
              <a:rPr lang="en-US" i="1" dirty="0">
                <a:solidFill>
                  <a:srgbClr val="D20014"/>
                </a:solidFill>
                <a:latin typeface="Exo SemiBold" panose="00000700000000000000" pitchFamily="2" charset="0"/>
              </a:rPr>
              <a:t>(almost) any USB game controller</a:t>
            </a:r>
          </a:p>
          <a:p>
            <a:r>
              <a:rPr lang="en-US" i="1" dirty="0">
                <a:solidFill>
                  <a:srgbClr val="D20014"/>
                </a:solidFill>
                <a:latin typeface="Exo SemiBold" panose="00000700000000000000" pitchFamily="2" charset="0"/>
              </a:rPr>
              <a:t>your retro game ROMs of choice</a:t>
            </a:r>
          </a:p>
          <a:p>
            <a:r>
              <a:rPr lang="en-US" i="1" dirty="0">
                <a:solidFill>
                  <a:srgbClr val="D20014"/>
                </a:solidFill>
                <a:latin typeface="Exo SemiBold" panose="00000700000000000000" pitchFamily="2" charset="0"/>
              </a:rPr>
              <a:t>good to have for setup: USB keyboard</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4</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564483973"/>
      </p:ext>
    </p:extLst>
  </p:cSld>
  <p:clrMapOvr>
    <a:overrideClrMapping bg1="lt1" tx1="dk1" bg2="lt2" tx2="dk2" accent1="accent1" accent2="accent2" accent3="accent3" accent4="accent4" accent5="accent5" accent6="accent6" hlink="hlink" folHlink="folHlink"/>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Autofit/>
          </a:bodyPr>
          <a:lstStyle/>
          <a:p>
            <a:pPr marL="514350" indent="-514350"/>
            <a:r>
              <a:rPr lang="en-US" sz="6000" i="1" cap="small" dirty="0">
                <a:solidFill>
                  <a:srgbClr val="D20014"/>
                </a:solidFill>
                <a:latin typeface="Exo ExtraBold" panose="00000900000000000000" pitchFamily="2" charset="0"/>
              </a:rPr>
              <a:t>One More Thing…</a:t>
            </a:r>
          </a:p>
        </p:txBody>
      </p:sp>
      <p:sp>
        <p:nvSpPr>
          <p:cNvPr id="10" name="Content Placeholder 9"/>
          <p:cNvSpPr>
            <a:spLocks noGrp="1"/>
          </p:cNvSpPr>
          <p:nvPr>
            <p:ph idx="1"/>
          </p:nvPr>
        </p:nvSpPr>
        <p:spPr>
          <a:xfrm>
            <a:off x="457200" y="1600200"/>
            <a:ext cx="8229600" cy="4800600"/>
          </a:xfrm>
        </p:spPr>
        <p:txBody>
          <a:bodyPr anchor="t">
            <a:normAutofit/>
          </a:bodyPr>
          <a:lstStyle/>
          <a:p>
            <a:pPr marL="0" indent="0" algn="r">
              <a:buNone/>
            </a:pPr>
            <a:r>
              <a:rPr lang="en-US" i="1" dirty="0">
                <a:solidFill>
                  <a:srgbClr val="D20014"/>
                </a:solidFill>
                <a:latin typeface="Exo ExtraBold" panose="00000900000000000000" pitchFamily="2" charset="0"/>
              </a:rPr>
              <a:t>Check out Tim’s</a:t>
            </a:r>
          </a:p>
          <a:p>
            <a:pPr marL="0" indent="0" algn="r">
              <a:buNone/>
            </a:pPr>
            <a:r>
              <a:rPr lang="en-US" i="1" dirty="0">
                <a:solidFill>
                  <a:srgbClr val="D20014"/>
                </a:solidFill>
                <a:latin typeface="Exo ExtraBold" panose="00000900000000000000" pitchFamily="2" charset="0"/>
              </a:rPr>
              <a:t>weird comedy</a:t>
            </a:r>
          </a:p>
          <a:p>
            <a:pPr marL="0" indent="0" algn="r">
              <a:buNone/>
            </a:pPr>
            <a:r>
              <a:rPr lang="en-US" i="1" dirty="0">
                <a:solidFill>
                  <a:srgbClr val="D20014"/>
                </a:solidFill>
                <a:latin typeface="Exo ExtraBold" panose="00000900000000000000" pitchFamily="2" charset="0"/>
              </a:rPr>
              <a:t>sci-fi podcast!</a:t>
            </a:r>
          </a:p>
          <a:p>
            <a:pPr marL="0" indent="0" algn="r">
              <a:buNone/>
            </a:pPr>
            <a:endParaRPr lang="en-US" i="1" dirty="0">
              <a:solidFill>
                <a:srgbClr val="D20014"/>
              </a:solidFill>
              <a:latin typeface="Exo ExtraBold" panose="00000900000000000000" pitchFamily="2" charset="0"/>
            </a:endParaRPr>
          </a:p>
          <a:p>
            <a:pPr marL="0" indent="0" algn="r">
              <a:buNone/>
            </a:pPr>
            <a:r>
              <a:rPr lang="en-US" i="1" dirty="0">
                <a:solidFill>
                  <a:srgbClr val="D20014"/>
                </a:solidFill>
                <a:latin typeface="Exo ExtraBold" panose="00000900000000000000" pitchFamily="2" charset="0"/>
              </a:rPr>
              <a:t>Dispatches.fm</a:t>
            </a:r>
          </a:p>
          <a:p>
            <a:pPr marL="0" indent="0" algn="r">
              <a:buNone/>
            </a:pPr>
            <a:r>
              <a:rPr lang="en-US" i="1" dirty="0">
                <a:solidFill>
                  <a:srgbClr val="D20014"/>
                </a:solidFill>
                <a:latin typeface="Exo ExtraBold" panose="00000900000000000000" pitchFamily="2" charset="0"/>
              </a:rPr>
              <a:t>@</a:t>
            </a:r>
            <a:r>
              <a:rPr lang="en-US" i="1" dirty="0" err="1">
                <a:solidFill>
                  <a:srgbClr val="D20014"/>
                </a:solidFill>
                <a:latin typeface="Exo ExtraBold" panose="00000900000000000000" pitchFamily="2" charset="0"/>
              </a:rPr>
              <a:t>DispatchesFM</a:t>
            </a:r>
            <a:endParaRPr lang="en-US" i="1" dirty="0">
              <a:solidFill>
                <a:srgbClr val="D20014"/>
              </a:solidFill>
              <a:latin typeface="Exo ExtraBold" panose="00000900000000000000" pitchFamily="2" charset="0"/>
            </a:endParaRPr>
          </a:p>
          <a:p>
            <a:pPr marL="0" indent="0" algn="r">
              <a:buNone/>
            </a:pPr>
            <a:endParaRPr lang="en-US" sz="5000" i="1" dirty="0">
              <a:solidFill>
                <a:srgbClr val="D20014"/>
              </a:solidFill>
              <a:latin typeface="Exo ExtraBold" panose="00000900000000000000" pitchFamily="2" charset="0"/>
            </a:endParaRPr>
          </a:p>
          <a:p>
            <a:pPr marL="0" indent="0" algn="r">
              <a:buNone/>
            </a:pPr>
            <a:r>
              <a:rPr lang="en-US" sz="1800" i="1" dirty="0">
                <a:solidFill>
                  <a:srgbClr val="D20014"/>
                </a:solidFill>
                <a:latin typeface="Exo ExtraBold" panose="00000900000000000000" pitchFamily="2" charset="0"/>
              </a:rPr>
              <a:t>on iTunes, </a:t>
            </a:r>
            <a:r>
              <a:rPr lang="en-US" sz="1800" i="1" dirty="0" err="1">
                <a:solidFill>
                  <a:srgbClr val="D20014"/>
                </a:solidFill>
                <a:latin typeface="Exo ExtraBold" panose="00000900000000000000" pitchFamily="2" charset="0"/>
              </a:rPr>
              <a:t>Stitcher</a:t>
            </a:r>
            <a:r>
              <a:rPr lang="en-US" sz="1800" i="1" dirty="0">
                <a:solidFill>
                  <a:srgbClr val="D20014"/>
                </a:solidFill>
                <a:latin typeface="Exo ExtraBold" panose="00000900000000000000" pitchFamily="2" charset="0"/>
              </a:rPr>
              <a:t>, Google, etc.</a:t>
            </a:r>
          </a:p>
        </p:txBody>
      </p:sp>
      <p:sp>
        <p:nvSpPr>
          <p:cNvPr id="8" name="Slide Number Placeholder 7"/>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40</a:t>
            </a:fld>
            <a:endParaRPr lang="en-US" i="1" dirty="0">
              <a:solidFill>
                <a:srgbClr val="D20014"/>
              </a:solidFill>
              <a:latin typeface="Exo SemiBold" panose="00000700000000000000" pitchFamily="2"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3400" y="1676400"/>
            <a:ext cx="4572000" cy="4572000"/>
          </a:xfrm>
          <a:prstGeom prst="rect">
            <a:avLst/>
          </a:prstGeom>
        </p:spPr>
      </p:pic>
    </p:spTree>
    <p:extLst>
      <p:ext uri="{BB962C8B-B14F-4D97-AF65-F5344CB8AC3E}">
        <p14:creationId xmlns:p14="http://schemas.microsoft.com/office/powerpoint/2010/main" val="9458856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Where to get your Pi</a:t>
            </a:r>
          </a:p>
        </p:txBody>
      </p:sp>
      <p:sp>
        <p:nvSpPr>
          <p:cNvPr id="3" name="Content Placeholder 2"/>
          <p:cNvSpPr>
            <a:spLocks noGrp="1"/>
          </p:cNvSpPr>
          <p:nvPr>
            <p:ph idx="1"/>
          </p:nvPr>
        </p:nvSpPr>
        <p:spPr/>
        <p:txBody>
          <a:bodyPr>
            <a:normAutofit/>
          </a:bodyPr>
          <a:lstStyle/>
          <a:p>
            <a:pPr marL="0" indent="0">
              <a:buNone/>
            </a:pPr>
            <a:r>
              <a:rPr lang="en-US" i="1" dirty="0">
                <a:solidFill>
                  <a:srgbClr val="D20014"/>
                </a:solidFill>
                <a:latin typeface="Exo SemiBold" panose="00000700000000000000" pitchFamily="2" charset="0"/>
              </a:rPr>
              <a:t>RaspberryPi.org lists the legit retailers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5</a:t>
            </a:fld>
            <a:endParaRPr lang="en-US" i="1" dirty="0">
              <a:solidFill>
                <a:srgbClr val="D20014"/>
              </a:solidFill>
              <a:latin typeface="Exo SemiBold" panose="00000700000000000000" pitchFamily="2" charset="0"/>
            </a:endParaRPr>
          </a:p>
        </p:txBody>
      </p:sp>
      <p:pic>
        <p:nvPicPr>
          <p:cNvPr id="7" name="Picture 6"/>
          <p:cNvPicPr>
            <a:picLocks noChangeAspect="1"/>
          </p:cNvPicPr>
          <p:nvPr/>
        </p:nvPicPr>
        <p:blipFill rotWithShape="1">
          <a:blip r:embed="rId3"/>
          <a:srcRect t="15120"/>
          <a:stretch/>
        </p:blipFill>
        <p:spPr>
          <a:xfrm>
            <a:off x="410199" y="2209799"/>
            <a:ext cx="8323601" cy="4658701"/>
          </a:xfrm>
          <a:prstGeom prst="rect">
            <a:avLst/>
          </a:prstGeom>
        </p:spPr>
      </p:pic>
    </p:spTree>
    <p:extLst>
      <p:ext uri="{BB962C8B-B14F-4D97-AF65-F5344CB8AC3E}">
        <p14:creationId xmlns:p14="http://schemas.microsoft.com/office/powerpoint/2010/main" val="6160116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WARNING!</a:t>
            </a: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4400" i="1" dirty="0">
              <a:solidFill>
                <a:srgbClr val="D20014"/>
              </a:solidFill>
              <a:latin typeface="Exo Black" panose="00000A00000000000000" pitchFamily="2" charset="0"/>
            </a:endParaRPr>
          </a:p>
          <a:p>
            <a:pPr marL="0" indent="0" algn="ctr">
              <a:buNone/>
            </a:pPr>
            <a:endParaRPr lang="en-US" sz="4400" i="1" dirty="0">
              <a:solidFill>
                <a:srgbClr val="D20014"/>
              </a:solidFill>
              <a:latin typeface="Exo Black" panose="00000A00000000000000" pitchFamily="2" charset="0"/>
            </a:endParaRPr>
          </a:p>
          <a:p>
            <a:pPr marL="0" indent="0" algn="ctr">
              <a:buNone/>
            </a:pPr>
            <a:r>
              <a:rPr lang="en-US" sz="4400" i="1" dirty="0">
                <a:solidFill>
                  <a:srgbClr val="D20014"/>
                </a:solidFill>
                <a:latin typeface="Exo Black" panose="00000A00000000000000" pitchFamily="2" charset="0"/>
              </a:rPr>
              <a:t>DO NOT PAY MORE THAN $45*</a:t>
            </a:r>
          </a:p>
          <a:p>
            <a:pPr marL="0" indent="0" algn="ctr">
              <a:buNone/>
            </a:pPr>
            <a:r>
              <a:rPr lang="en-US" i="1" dirty="0">
                <a:solidFill>
                  <a:srgbClr val="D20014"/>
                </a:solidFill>
                <a:latin typeface="Exo SemiBold" panose="00000700000000000000" pitchFamily="2" charset="0"/>
              </a:rPr>
              <a:t>(+tax &amp; shipping) for a Raspberry Pi!</a:t>
            </a:r>
          </a:p>
          <a:p>
            <a:pPr marL="0" indent="0" algn="ctr">
              <a:buNone/>
            </a:pPr>
            <a:endParaRPr lang="en-US" i="1" dirty="0">
              <a:solidFill>
                <a:srgbClr val="D20014"/>
              </a:solidFill>
              <a:latin typeface="Exo SemiBold" panose="00000700000000000000" pitchFamily="2" charset="0"/>
            </a:endParaRPr>
          </a:p>
          <a:p>
            <a:pPr marL="0" indent="0" algn="ctr">
              <a:buNone/>
            </a:pPr>
            <a:endParaRPr lang="en-US" i="1" dirty="0">
              <a:solidFill>
                <a:srgbClr val="D20014"/>
              </a:solidFill>
              <a:latin typeface="Exo SemiBold" panose="00000700000000000000" pitchFamily="2" charset="0"/>
            </a:endParaRPr>
          </a:p>
          <a:p>
            <a:pPr marL="0" indent="0" algn="r">
              <a:buNone/>
            </a:pPr>
            <a:r>
              <a:rPr lang="en-US" sz="2000" i="1" dirty="0">
                <a:solidFill>
                  <a:srgbClr val="D20014"/>
                </a:solidFill>
                <a:latin typeface="Exo SemiBold" panose="00000700000000000000" pitchFamily="2" charset="0"/>
              </a:rPr>
              <a:t>*for the 2GB model, $55 for the 4GB, or $75 for the 8GB</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6</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263126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5BE74EB-7C99-F01D-BCF1-10C63A238717}"/>
              </a:ext>
            </a:extLst>
          </p:cNvPr>
          <p:cNvPicPr>
            <a:picLocks noChangeAspect="1"/>
          </p:cNvPicPr>
          <p:nvPr/>
        </p:nvPicPr>
        <p:blipFill>
          <a:blip r:embed="rId3"/>
          <a:stretch>
            <a:fillRect/>
          </a:stretch>
        </p:blipFill>
        <p:spPr>
          <a:xfrm>
            <a:off x="685800" y="1238444"/>
            <a:ext cx="7772400" cy="5319921"/>
          </a:xfrm>
          <a:prstGeom prst="rect">
            <a:avLst/>
          </a:prstGeom>
        </p:spPr>
      </p:pic>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but Pi is hard to find!</a:t>
            </a:r>
          </a:p>
        </p:txBody>
      </p:sp>
      <p:sp>
        <p:nvSpPr>
          <p:cNvPr id="3" name="Content Placeholder 2"/>
          <p:cNvSpPr>
            <a:spLocks noGrp="1"/>
          </p:cNvSpPr>
          <p:nvPr>
            <p:ph idx="1"/>
          </p:nvPr>
        </p:nvSpPr>
        <p:spPr>
          <a:xfrm>
            <a:off x="0" y="1600200"/>
            <a:ext cx="9144000" cy="4525963"/>
          </a:xfrm>
        </p:spPr>
        <p:txBody>
          <a:bodyPr>
            <a:normAutofit/>
          </a:bodyPr>
          <a:lstStyle/>
          <a:p>
            <a:pPr marL="0" indent="0" algn="ctr">
              <a:buNone/>
            </a:pPr>
            <a:endParaRPr lang="en-US" sz="8800" i="1" dirty="0">
              <a:solidFill>
                <a:srgbClr val="D20014"/>
              </a:solidFill>
              <a:latin typeface="Exo Black" panose="00000A00000000000000" pitchFamily="2" charset="0"/>
              <a:hlinkClick r:id="rId4"/>
            </a:endParaRPr>
          </a:p>
          <a:p>
            <a:pPr marL="0" indent="0" algn="ctr">
              <a:buNone/>
            </a:pPr>
            <a:r>
              <a:rPr lang="en-US" sz="8800" i="1" dirty="0">
                <a:solidFill>
                  <a:srgbClr val="D20014"/>
                </a:solidFill>
                <a:latin typeface="Exo Black" panose="00000A00000000000000" pitchFamily="2" charset="0"/>
                <a:hlinkClick r:id="rId4"/>
              </a:rPr>
              <a:t>rpilocator.com</a:t>
            </a:r>
            <a:endParaRPr lang="en-US" sz="4800" i="1" dirty="0">
              <a:solidFill>
                <a:srgbClr val="D20014"/>
              </a:solidFill>
              <a:latin typeface="Exo SemiBold" panose="00000700000000000000" pitchFamily="2" charset="0"/>
            </a:endParaRP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7</a:t>
            </a:fld>
            <a:endParaRPr lang="en-US" i="1" dirty="0">
              <a:solidFill>
                <a:srgbClr val="D20014"/>
              </a:solidFill>
              <a:latin typeface="Exo SemiBold" panose="00000700000000000000" pitchFamily="2" charset="0"/>
            </a:endParaRPr>
          </a:p>
        </p:txBody>
      </p:sp>
    </p:spTree>
    <p:extLst>
      <p:ext uri="{BB962C8B-B14F-4D97-AF65-F5344CB8AC3E}">
        <p14:creationId xmlns:p14="http://schemas.microsoft.com/office/powerpoint/2010/main" val="1775744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Accessories</a:t>
            </a:r>
          </a:p>
        </p:txBody>
      </p:sp>
      <p:sp>
        <p:nvSpPr>
          <p:cNvPr id="3" name="Content Placeholder 2"/>
          <p:cNvSpPr>
            <a:spLocks noGrp="1"/>
          </p:cNvSpPr>
          <p:nvPr>
            <p:ph idx="1"/>
          </p:nvPr>
        </p:nvSpPr>
        <p:spPr/>
        <p:txBody>
          <a:bodyPr>
            <a:normAutofit/>
          </a:bodyPr>
          <a:lstStyle/>
          <a:p>
            <a:r>
              <a:rPr lang="en-US" i="1" dirty="0">
                <a:solidFill>
                  <a:srgbClr val="D20014"/>
                </a:solidFill>
                <a:latin typeface="Exo SemiBold" panose="00000700000000000000" pitchFamily="2" charset="0"/>
              </a:rPr>
              <a:t>Vintage controller USB adapters</a:t>
            </a:r>
          </a:p>
          <a:p>
            <a:pPr lvl="1"/>
            <a:r>
              <a:rPr lang="en-US" i="1" dirty="0">
                <a:solidFill>
                  <a:srgbClr val="D20014"/>
                </a:solidFill>
                <a:latin typeface="Exo SemiBold" panose="00000700000000000000" pitchFamily="2" charset="0"/>
              </a:rPr>
              <a:t>getting a little harder to find (e.g. eBay)</a:t>
            </a:r>
          </a:p>
          <a:p>
            <a:pPr lvl="1"/>
            <a:r>
              <a:rPr lang="en-US" i="1" dirty="0" err="1">
                <a:solidFill>
                  <a:srgbClr val="D20014"/>
                </a:solidFill>
                <a:latin typeface="Exo SemiBold" panose="00000700000000000000" pitchFamily="2" charset="0"/>
              </a:rPr>
              <a:t>Tomee</a:t>
            </a:r>
            <a:r>
              <a:rPr lang="en-US" i="1" dirty="0">
                <a:solidFill>
                  <a:srgbClr val="D20014"/>
                </a:solidFill>
                <a:latin typeface="Exo SemiBold" panose="00000700000000000000" pitchFamily="2" charset="0"/>
              </a:rPr>
              <a:t> &amp; </a:t>
            </a:r>
            <a:r>
              <a:rPr lang="en-US" i="1" dirty="0" err="1">
                <a:solidFill>
                  <a:srgbClr val="D20014"/>
                </a:solidFill>
                <a:latin typeface="Exo SemiBold" panose="00000700000000000000" pitchFamily="2" charset="0"/>
              </a:rPr>
              <a:t>Mayflash</a:t>
            </a:r>
            <a:r>
              <a:rPr lang="en-US" i="1" dirty="0">
                <a:solidFill>
                  <a:srgbClr val="D20014"/>
                </a:solidFill>
                <a:latin typeface="Exo SemiBold" panose="00000700000000000000" pitchFamily="2" charset="0"/>
              </a:rPr>
              <a:t> are good brands</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8</a:t>
            </a:fld>
            <a:endParaRPr lang="en-US" i="1" dirty="0">
              <a:solidFill>
                <a:srgbClr val="D20014"/>
              </a:solidFill>
              <a:latin typeface="Exo SemiBold" panose="00000700000000000000" pitchFamily="2" charset="0"/>
            </a:endParaRPr>
          </a:p>
        </p:txBody>
      </p:sp>
      <p:pic>
        <p:nvPicPr>
          <p:cNvPr id="2050" name="Picture 2">
            <a:extLst>
              <a:ext uri="{FF2B5EF4-FFF2-40B4-BE49-F238E27FC236}">
                <a16:creationId xmlns:a16="http://schemas.microsoft.com/office/drawing/2014/main" id="{C6C7FDD8-51FC-4D94-B893-C92CA1E041A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0" y="3954860"/>
            <a:ext cx="2438400" cy="24384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DE710C44-5036-4C5F-B5C2-7E39076FADC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70620" y="3383757"/>
            <a:ext cx="2877644" cy="32766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B1EC62C8-D73F-47BB-B68B-C1BE829E5E0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362200" y="3457074"/>
            <a:ext cx="3733800" cy="23375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411671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91440" tIns="45720" rIns="91440" bIns="45720" rtlCol="0" anchor="ctr">
            <a:normAutofit/>
          </a:bodyPr>
          <a:lstStyle/>
          <a:p>
            <a:pPr marL="514350" indent="-514350"/>
            <a:r>
              <a:rPr lang="en-US" sz="6000" i="1" cap="small" dirty="0">
                <a:solidFill>
                  <a:srgbClr val="D20014"/>
                </a:solidFill>
                <a:latin typeface="Exo ExtraBold" panose="00000900000000000000" pitchFamily="2" charset="0"/>
              </a:rPr>
              <a:t>Accessories, Cont.</a:t>
            </a:r>
          </a:p>
        </p:txBody>
      </p:sp>
      <p:sp>
        <p:nvSpPr>
          <p:cNvPr id="3" name="Content Placeholder 2"/>
          <p:cNvSpPr>
            <a:spLocks noGrp="1"/>
          </p:cNvSpPr>
          <p:nvPr>
            <p:ph idx="1"/>
          </p:nvPr>
        </p:nvSpPr>
        <p:spPr/>
        <p:txBody>
          <a:bodyPr>
            <a:normAutofit/>
          </a:bodyPr>
          <a:lstStyle/>
          <a:p>
            <a:r>
              <a:rPr lang="en-US" i="1" dirty="0">
                <a:solidFill>
                  <a:srgbClr val="D20014"/>
                </a:solidFill>
                <a:latin typeface="Exo SemiBold" panose="00000700000000000000" pitchFamily="2" charset="0"/>
              </a:rPr>
              <a:t>Raspberry Pi cases: $5 and up</a:t>
            </a:r>
          </a:p>
        </p:txBody>
      </p:sp>
      <p:sp>
        <p:nvSpPr>
          <p:cNvPr id="5" name="Slide Number Placeholder 4"/>
          <p:cNvSpPr>
            <a:spLocks noGrp="1"/>
          </p:cNvSpPr>
          <p:nvPr>
            <p:ph type="sldNum" sz="quarter" idx="12"/>
          </p:nvPr>
        </p:nvSpPr>
        <p:spPr/>
        <p:txBody>
          <a:bodyPr/>
          <a:lstStyle/>
          <a:p>
            <a:fld id="{B92D5CA8-BDE3-4A23-8295-BF79C4D3A6BA}" type="slidenum">
              <a:rPr lang="en-US" i="1" smtClean="0">
                <a:solidFill>
                  <a:srgbClr val="D20014"/>
                </a:solidFill>
                <a:latin typeface="Exo SemiBold" panose="00000700000000000000" pitchFamily="2" charset="0"/>
              </a:rPr>
              <a:t>9</a:t>
            </a:fld>
            <a:endParaRPr lang="en-US" i="1" dirty="0">
              <a:solidFill>
                <a:srgbClr val="D20014"/>
              </a:solidFill>
              <a:latin typeface="Exo SemiBold" panose="00000700000000000000" pitchFamily="2" charset="0"/>
            </a:endParaRPr>
          </a:p>
        </p:txBody>
      </p:sp>
      <p:pic>
        <p:nvPicPr>
          <p:cNvPr id="3074" name="Picture 2">
            <a:extLst>
              <a:ext uri="{FF2B5EF4-FFF2-40B4-BE49-F238E27FC236}">
                <a16:creationId xmlns:a16="http://schemas.microsoft.com/office/drawing/2014/main" id="{85C5A13F-57AF-42CD-9651-D1B6E2230C9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6666" t="27778" r="6666" b="22222"/>
          <a:stretch/>
        </p:blipFill>
        <p:spPr bwMode="auto">
          <a:xfrm>
            <a:off x="228600" y="2971800"/>
            <a:ext cx="4610419" cy="2659857"/>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extLst>
              <a:ext uri="{FF2B5EF4-FFF2-40B4-BE49-F238E27FC236}">
                <a16:creationId xmlns:a16="http://schemas.microsoft.com/office/drawing/2014/main" id="{5024D8A5-733E-4986-9065-C33A889DE92F}"/>
              </a:ext>
            </a:extLst>
          </p:cNvPr>
          <p:cNvPicPr>
            <a:picLocks noChangeAspect="1"/>
          </p:cNvPicPr>
          <p:nvPr/>
        </p:nvPicPr>
        <p:blipFill>
          <a:blip r:embed="rId4"/>
          <a:stretch>
            <a:fillRect/>
          </a:stretch>
        </p:blipFill>
        <p:spPr>
          <a:xfrm>
            <a:off x="5095693" y="2971800"/>
            <a:ext cx="3687900" cy="2659857"/>
          </a:xfrm>
          <a:prstGeom prst="rect">
            <a:avLst/>
          </a:prstGeom>
        </p:spPr>
      </p:pic>
      <p:sp>
        <p:nvSpPr>
          <p:cNvPr id="8" name="Content Placeholder 2">
            <a:extLst>
              <a:ext uri="{FF2B5EF4-FFF2-40B4-BE49-F238E27FC236}">
                <a16:creationId xmlns:a16="http://schemas.microsoft.com/office/drawing/2014/main" id="{11EB3230-A239-4CCF-9EE6-F27FED8C158B}"/>
              </a:ext>
            </a:extLst>
          </p:cNvPr>
          <p:cNvSpPr txBox="1">
            <a:spLocks/>
          </p:cNvSpPr>
          <p:nvPr/>
        </p:nvSpPr>
        <p:spPr>
          <a:xfrm>
            <a:off x="228600" y="5715000"/>
            <a:ext cx="4610419" cy="868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rgbClr val="D20014"/>
                </a:solidFill>
                <a:latin typeface="Exo SemiBold" panose="00000700000000000000" pitchFamily="2" charset="0"/>
              </a:rPr>
              <a:t>$5 official case</a:t>
            </a:r>
          </a:p>
        </p:txBody>
      </p:sp>
      <p:sp>
        <p:nvSpPr>
          <p:cNvPr id="10" name="Content Placeholder 2">
            <a:extLst>
              <a:ext uri="{FF2B5EF4-FFF2-40B4-BE49-F238E27FC236}">
                <a16:creationId xmlns:a16="http://schemas.microsoft.com/office/drawing/2014/main" id="{BFD9CD96-8020-47BD-AA97-258A7D83D07D}"/>
              </a:ext>
            </a:extLst>
          </p:cNvPr>
          <p:cNvSpPr txBox="1">
            <a:spLocks/>
          </p:cNvSpPr>
          <p:nvPr/>
        </p:nvSpPr>
        <p:spPr>
          <a:xfrm>
            <a:off x="5095694" y="5715000"/>
            <a:ext cx="3687900" cy="8683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000" i="1" dirty="0">
                <a:solidFill>
                  <a:srgbClr val="D20014"/>
                </a:solidFill>
                <a:latin typeface="Exo SemiBold" panose="00000700000000000000" pitchFamily="2" charset="0"/>
              </a:rPr>
              <a:t>$17 fun case</a:t>
            </a:r>
          </a:p>
        </p:txBody>
      </p:sp>
    </p:spTree>
    <p:extLst>
      <p:ext uri="{BB962C8B-B14F-4D97-AF65-F5344CB8AC3E}">
        <p14:creationId xmlns:p14="http://schemas.microsoft.com/office/powerpoint/2010/main" val="396471192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4689</TotalTime>
  <Words>1743</Words>
  <Application>Microsoft Office PowerPoint</Application>
  <PresentationFormat>On-screen Show (4:3)</PresentationFormat>
  <Paragraphs>322</Paragraphs>
  <Slides>40</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40</vt:i4>
      </vt:variant>
    </vt:vector>
  </HeadingPairs>
  <TitlesOfParts>
    <vt:vector size="46" baseType="lpstr">
      <vt:lpstr>Exo SemiBold</vt:lpstr>
      <vt:lpstr>Exo Black</vt:lpstr>
      <vt:lpstr>Arial</vt:lpstr>
      <vt:lpstr>Exo ExtraBold</vt:lpstr>
      <vt:lpstr>Calibri</vt:lpstr>
      <vt:lpstr>Office Theme</vt:lpstr>
      <vt:lpstr>Build an Inexpensive Retro Gaming Machine in Under an Hour</vt:lpstr>
      <vt:lpstr>Who is Tim?</vt:lpstr>
      <vt:lpstr>Who is Maezie?</vt:lpstr>
      <vt:lpstr>What You’ll Need</vt:lpstr>
      <vt:lpstr>Where to get your Pi</vt:lpstr>
      <vt:lpstr>WARNING!</vt:lpstr>
      <vt:lpstr>but Pi is hard to find!</vt:lpstr>
      <vt:lpstr>Accessories</vt:lpstr>
      <vt:lpstr>Accessories, Cont.</vt:lpstr>
      <vt:lpstr>Steps</vt:lpstr>
      <vt:lpstr>1. Download RetroPie</vt:lpstr>
      <vt:lpstr>retropie.org.uk</vt:lpstr>
      <vt:lpstr>retropie.org.uk</vt:lpstr>
      <vt:lpstr>RetroPie Emulation</vt:lpstr>
      <vt:lpstr>2. Flash to SD Card</vt:lpstr>
      <vt:lpstr>etcher.io</vt:lpstr>
      <vt:lpstr>PowerPoint Presentation</vt:lpstr>
      <vt:lpstr>PowerPoint Presentation</vt:lpstr>
      <vt:lpstr>PowerPoint Presentation</vt:lpstr>
      <vt:lpstr>PowerPoint Presentation</vt:lpstr>
      <vt:lpstr>3. Boot / setup controller(s)</vt:lpstr>
      <vt:lpstr>PowerPoint Presentation</vt:lpstr>
      <vt:lpstr>PowerPoint Presentation</vt:lpstr>
      <vt:lpstr>PowerPoint Presentation</vt:lpstr>
      <vt:lpstr>4. Set up Internet (optional)</vt:lpstr>
      <vt:lpstr>PowerPoint Presentation</vt:lpstr>
      <vt:lpstr>PowerPoint Presentation</vt:lpstr>
      <vt:lpstr>PowerPoint Presentation</vt:lpstr>
      <vt:lpstr>PowerPoint Presentation</vt:lpstr>
      <vt:lpstr>5. Set up USB stick on PC</vt:lpstr>
      <vt:lpstr>PowerPoint Presentation</vt:lpstr>
      <vt:lpstr>6. Put USB stick into Pi</vt:lpstr>
      <vt:lpstr>7. Put ROMs on USB stick</vt:lpstr>
      <vt:lpstr>DIY ROMs</vt:lpstr>
      <vt:lpstr>PowerPoint Presentation</vt:lpstr>
      <vt:lpstr>8. Put USB stick into Pi</vt:lpstr>
      <vt:lpstr>9. Restart Emulation Station</vt:lpstr>
      <vt:lpstr>10. Play games!</vt:lpstr>
      <vt:lpstr>Questions?</vt:lpstr>
      <vt:lpstr>One More Thing…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 an Inexpensive Retro Gaming Machine in Under an Hour</dc:title>
  <dc:creator>Ellis</dc:creator>
  <cp:lastModifiedBy>Tim Ellis</cp:lastModifiedBy>
  <cp:revision>67</cp:revision>
  <dcterms:created xsi:type="dcterms:W3CDTF">2018-07-19T16:59:36Z</dcterms:created>
  <dcterms:modified xsi:type="dcterms:W3CDTF">2022-09-02T14:57:38Z</dcterms:modified>
</cp:coreProperties>
</file>